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72" r:id="rId1"/>
  </p:sldMasterIdLst>
  <p:notesMasterIdLst>
    <p:notesMasterId r:id="rId35"/>
  </p:notesMasterIdLst>
  <p:handoutMasterIdLst>
    <p:handoutMasterId r:id="rId36"/>
  </p:handoutMasterIdLst>
  <p:sldIdLst>
    <p:sldId id="563" r:id="rId2"/>
    <p:sldId id="576" r:id="rId3"/>
    <p:sldId id="673" r:id="rId4"/>
    <p:sldId id="580" r:id="rId5"/>
    <p:sldId id="597" r:id="rId6"/>
    <p:sldId id="660" r:id="rId7"/>
    <p:sldId id="605" r:id="rId8"/>
    <p:sldId id="604" r:id="rId9"/>
    <p:sldId id="608" r:id="rId10"/>
    <p:sldId id="676" r:id="rId11"/>
    <p:sldId id="674" r:id="rId12"/>
    <p:sldId id="675" r:id="rId13"/>
    <p:sldId id="677" r:id="rId14"/>
    <p:sldId id="679" r:id="rId15"/>
    <p:sldId id="678" r:id="rId16"/>
    <p:sldId id="698" r:id="rId17"/>
    <p:sldId id="697" r:id="rId18"/>
    <p:sldId id="693" r:id="rId19"/>
    <p:sldId id="695" r:id="rId20"/>
    <p:sldId id="689" r:id="rId21"/>
    <p:sldId id="696" r:id="rId22"/>
    <p:sldId id="615" r:id="rId23"/>
    <p:sldId id="614" r:id="rId24"/>
    <p:sldId id="616" r:id="rId25"/>
    <p:sldId id="684" r:id="rId26"/>
    <p:sldId id="640" r:id="rId27"/>
    <p:sldId id="618" r:id="rId28"/>
    <p:sldId id="685" r:id="rId29"/>
    <p:sldId id="686" r:id="rId30"/>
    <p:sldId id="619" r:id="rId31"/>
    <p:sldId id="598" r:id="rId32"/>
    <p:sldId id="690" r:id="rId33"/>
    <p:sldId id="627" r:id="rId34"/>
  </p:sldIdLst>
  <p:sldSz cx="12192000" cy="6858000"/>
  <p:notesSz cx="6858000" cy="9144000"/>
  <p:defaultTextStyle>
    <a:defPPr>
      <a:defRPr lang="en-CH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BAA15BF6-FE96-3445-86D7-BE737DCC358B}">
          <p14:sldIdLst>
            <p14:sldId id="563"/>
            <p14:sldId id="576"/>
            <p14:sldId id="673"/>
            <p14:sldId id="580"/>
            <p14:sldId id="597"/>
            <p14:sldId id="660"/>
            <p14:sldId id="605"/>
            <p14:sldId id="604"/>
            <p14:sldId id="608"/>
            <p14:sldId id="676"/>
            <p14:sldId id="674"/>
            <p14:sldId id="675"/>
            <p14:sldId id="677"/>
            <p14:sldId id="679"/>
            <p14:sldId id="678"/>
            <p14:sldId id="698"/>
            <p14:sldId id="697"/>
            <p14:sldId id="693"/>
            <p14:sldId id="695"/>
            <p14:sldId id="689"/>
            <p14:sldId id="696"/>
            <p14:sldId id="615"/>
            <p14:sldId id="614"/>
            <p14:sldId id="616"/>
            <p14:sldId id="684"/>
            <p14:sldId id="640"/>
            <p14:sldId id="618"/>
            <p14:sldId id="685"/>
            <p14:sldId id="686"/>
            <p14:sldId id="619"/>
            <p14:sldId id="598"/>
            <p14:sldId id="690"/>
            <p14:sldId id="62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F0D0D5"/>
    <a:srgbClr val="E3F1D9"/>
    <a:srgbClr val="D8C7EE"/>
    <a:srgbClr val="0092FF"/>
    <a:srgbClr val="56D72C"/>
    <a:srgbClr val="FF8CD8"/>
    <a:srgbClr val="FF8B00"/>
    <a:srgbClr val="1F45FF"/>
    <a:srgbClr val="D2CC00"/>
    <a:srgbClr val="D9D08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835" autoAdjust="0"/>
    <p:restoredTop sz="76531" autoAdjust="0"/>
  </p:normalViewPr>
  <p:slideViewPr>
    <p:cSldViewPr>
      <p:cViewPr varScale="1">
        <p:scale>
          <a:sx n="92" d="100"/>
          <a:sy n="92" d="100"/>
        </p:scale>
        <p:origin x="2000" y="17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200" d="100"/>
        <a:sy n="200" d="100"/>
      </p:scale>
      <p:origin x="0" y="3417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AC11AF-147E-0A48-A5B0-8DA858D84551}" type="datetimeFigureOut">
              <a:rPr lang="en-US" smtClean="0"/>
              <a:pPr/>
              <a:t>8/24/24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06F090-DD87-7740-9678-0E1C7887DC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25147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1638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638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39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639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99B30722-7DAA-4E93-8206-71F83E27528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34042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80" charset="-128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80" charset="-128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80" charset="-128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80" charset="-128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80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 and code are related. </a:t>
            </a:r>
          </a:p>
          <a:p>
            <a:endParaRPr lang="en-US" dirty="0"/>
          </a:p>
          <a:p>
            <a:r>
              <a:rPr lang="en-US" dirty="0"/>
              <a:t>Nice transition from the last question. In extreme case, when the relations in the graph are dynamic/ changing a lot </a:t>
            </a:r>
            <a:r>
              <a:rPr lang="en-US" dirty="0">
                <a:sym typeface="Wingdings" pitchFamily="2" charset="2"/>
              </a:rPr>
              <a:t>using a dictionary is not a good solution. Instead, when small dataset and we are mainly interested in visualizing the relations, it might be.</a:t>
            </a:r>
          </a:p>
          <a:p>
            <a:r>
              <a:rPr lang="en-US" dirty="0">
                <a:sym typeface="Wingdings" pitchFamily="2" charset="2"/>
              </a:rPr>
              <a:t>The NumPy array solutions, scales much better, in case there are hundreds of dynamically changing relations to inspect.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0090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CH"/>
              <a:t>The same memory block can be interpreted in many ways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 that means that there are operations that cost nothing because they only change the metadata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ym typeface="Wingdings" pitchFamily="2" charset="2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>
                <a:sym typeface="Wingdings" pitchFamily="2" charset="2"/>
              </a:rPr>
              <a:t>Numpy</a:t>
            </a:r>
            <a:r>
              <a:rPr lang="en-US" dirty="0">
                <a:sym typeface="Wingdings" pitchFamily="2" charset="2"/>
              </a:rPr>
              <a:t> view and operations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ym typeface="Wingdings" pitchFamily="2" charset="2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ym typeface="Wingdings" pitchFamily="2" charset="2"/>
              </a:rPr>
              <a:t>Operations that require no time at all because noting is changing , only the metadata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ym typeface="Wingdings" pitchFamily="2" charset="2"/>
              </a:rPr>
              <a:t>Any operation that only needs to change the metadata. </a:t>
            </a:r>
            <a:r>
              <a:rPr lang="en-US" dirty="0" err="1">
                <a:sym typeface="Wingdings" pitchFamily="2" charset="2"/>
              </a:rPr>
              <a:t>Numpy</a:t>
            </a:r>
            <a:r>
              <a:rPr lang="en-US" dirty="0">
                <a:sym typeface="Wingdings" pitchFamily="2" charset="2"/>
              </a:rPr>
              <a:t> very efficient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ym typeface="Wingdings" pitchFamily="2" charset="2"/>
              </a:rPr>
              <a:t>Every time it can, it can only change </a:t>
            </a:r>
            <a:r>
              <a:rPr lang="en-US" dirty="0" err="1">
                <a:sym typeface="Wingdings" pitchFamily="2" charset="2"/>
              </a:rPr>
              <a:t>thet</a:t>
            </a:r>
            <a:r>
              <a:rPr lang="en-US" dirty="0">
                <a:sym typeface="Wingdings" pitchFamily="2" charset="2"/>
              </a:rPr>
              <a:t> metadata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ym typeface="Wingdings" pitchFamily="2" charset="2"/>
              </a:rPr>
              <a:t>Operations that can only change the metadata  return a view (introduce new concept)</a:t>
            </a:r>
            <a:endParaRPr lang="en-CH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3595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80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492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Special case, when one of the strides is 0 </a:t>
            </a:r>
            <a:r>
              <a:rPr lang="en-US" dirty="0">
                <a:sym typeface="Wingdings" pitchFamily="2" charset="2"/>
              </a:rPr>
              <a:t> duplicates without occupying more memory</a:t>
            </a:r>
            <a:endParaRPr lang="en-US" dirty="0"/>
          </a:p>
          <a:p>
            <a:r>
              <a:rPr lang="en-US" dirty="0"/>
              <a:t>Transition, other operations that can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9775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Stride == 0 </a:t>
            </a:r>
            <a:r>
              <a:rPr lang="en-US" dirty="0">
                <a:sym typeface="Wingdings" pitchFamily="2" charset="2"/>
              </a:rPr>
              <a:t> then we are not actually moving in memory, same memory, we are looping over the same thing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7464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1,2 examples and the notebook with the rules/ their implementation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146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>
              <a:solidFill>
                <a:srgbClr val="FFFFFF"/>
              </a:solidFill>
              <a:effectLst/>
              <a:latin typeface="Helvetica Neue" panose="02000503000000020004" pitchFamily="2" charset="0"/>
            </a:endParaRPr>
          </a:p>
          <a:p>
            <a:r>
              <a:rPr lang="en-GB" dirty="0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`</a:t>
            </a:r>
          </a:p>
          <a:p>
            <a:endParaRPr lang="en-GB" dirty="0">
              <a:solidFill>
                <a:srgbClr val="FFFFFF"/>
              </a:solidFill>
              <a:effectLst/>
              <a:latin typeface="Helvetica Neue" panose="02000503000000020004" pitchFamily="2" charset="0"/>
            </a:endParaRPr>
          </a:p>
          <a:p>
            <a:r>
              <a:rPr lang="en-GB" dirty="0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a = x[::2, 3]</a:t>
            </a:r>
          </a:p>
          <a:p>
            <a:r>
              <a:rPr lang="en-GB" dirty="0" err="1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a.sum</a:t>
            </a:r>
            <a:r>
              <a:rPr lang="en-GB" dirty="0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()</a:t>
            </a:r>
          </a:p>
          <a:p>
            <a:endParaRPr lang="en-GB" dirty="0">
              <a:effectLst/>
              <a:latin typeface="Helvetica Neue" panose="02000503000000020004" pitchFamily="2" charset="0"/>
            </a:endParaRPr>
          </a:p>
          <a:p>
            <a:r>
              <a:rPr lang="en-GB" dirty="0" err="1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start_memory_pos</a:t>
            </a:r>
            <a:r>
              <a:rPr lang="en-GB" dirty="0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 = </a:t>
            </a:r>
            <a:r>
              <a:rPr lang="en-GB" dirty="0" err="1">
                <a:solidFill>
                  <a:srgbClr val="2892FF"/>
                </a:solidFill>
                <a:effectLst/>
                <a:latin typeface="Helvetica Neue" panose="02000503000000020004" pitchFamily="2" charset="0"/>
              </a:rPr>
              <a:t>a.data</a:t>
            </a:r>
            <a:endParaRPr lang="en-GB" dirty="0">
              <a:solidFill>
                <a:srgbClr val="FFFFFF"/>
              </a:solidFill>
              <a:effectLst/>
              <a:latin typeface="Helvetica Neue" panose="02000503000000020004" pitchFamily="2" charset="0"/>
            </a:endParaRPr>
          </a:p>
          <a:p>
            <a:r>
              <a:rPr lang="en-GB" dirty="0" err="1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a.dtype</a:t>
            </a:r>
            <a:r>
              <a:rPr lang="en-GB" dirty="0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 sum = 0</a:t>
            </a:r>
          </a:p>
          <a:p>
            <a:r>
              <a:rPr lang="en-GB" dirty="0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for </a:t>
            </a:r>
            <a:r>
              <a:rPr lang="en-GB" dirty="0" err="1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i</a:t>
            </a:r>
            <a:r>
              <a:rPr lang="en-GB" dirty="0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 in </a:t>
            </a:r>
            <a:r>
              <a:rPr lang="en-GB" dirty="0" err="1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a.shape</a:t>
            </a:r>
            <a:r>
              <a:rPr lang="en-GB" dirty="0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[0]:</a:t>
            </a:r>
          </a:p>
          <a:p>
            <a:r>
              <a:rPr lang="en-GB" dirty="0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   for j in </a:t>
            </a:r>
            <a:r>
              <a:rPr lang="en-GB" dirty="0" err="1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a.shape</a:t>
            </a:r>
            <a:r>
              <a:rPr lang="en-GB" dirty="0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[1]:</a:t>
            </a:r>
          </a:p>
          <a:p>
            <a:r>
              <a:rPr lang="en-GB" dirty="0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      </a:t>
            </a:r>
            <a:r>
              <a:rPr lang="en-GB" dirty="0" err="1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memory_pos</a:t>
            </a:r>
            <a:r>
              <a:rPr lang="en-GB" dirty="0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 = </a:t>
            </a:r>
            <a:r>
              <a:rPr lang="en-GB" dirty="0" err="1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start_memory_pos</a:t>
            </a:r>
            <a:r>
              <a:rPr lang="en-GB" dirty="0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 + </a:t>
            </a:r>
            <a:r>
              <a:rPr lang="en-GB" dirty="0" err="1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a.strides</a:t>
            </a:r>
            <a:r>
              <a:rPr lang="en-GB" dirty="0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[0] * </a:t>
            </a:r>
            <a:r>
              <a:rPr lang="en-GB" dirty="0" err="1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i</a:t>
            </a:r>
            <a:r>
              <a:rPr lang="en-GB" dirty="0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 + </a:t>
            </a:r>
            <a:r>
              <a:rPr lang="en-GB" dirty="0" err="1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a.strides</a:t>
            </a:r>
            <a:r>
              <a:rPr lang="en-GB" dirty="0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[1] * j</a:t>
            </a:r>
          </a:p>
          <a:p>
            <a:r>
              <a:rPr lang="en-GB" dirty="0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      sum += </a:t>
            </a:r>
            <a:r>
              <a:rPr lang="en-GB" dirty="0" err="1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cast_to</a:t>
            </a:r>
            <a:r>
              <a:rPr lang="en-GB" dirty="0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(</a:t>
            </a:r>
            <a:r>
              <a:rPr lang="en-GB" dirty="0" err="1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memory_pos</a:t>
            </a:r>
            <a:r>
              <a:rPr lang="en-GB" dirty="0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, </a:t>
            </a:r>
            <a:r>
              <a:rPr lang="en-GB" dirty="0" err="1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a.dtype</a:t>
            </a:r>
            <a:r>
              <a:rPr lang="en-GB" dirty="0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7997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GB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ource Sans Pro" panose="020B0503030403020204" pitchFamily="34" charset="0"/>
              </a:rPr>
              <a:t>The standard Python implementation is written in C. This means that every Python object is simply a cleverly-disguised C structure, which contains not only its value, but metadata as well</a:t>
            </a:r>
          </a:p>
          <a:p>
            <a:pPr marL="171450" indent="-171450">
              <a:buFontTx/>
              <a:buChar char="-"/>
            </a:pPr>
            <a:r>
              <a:rPr lang="en-GB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ource Sans Pro" panose="020B0503030403020204" pitchFamily="34" charset="0"/>
              </a:rPr>
              <a:t>a C integer is essentially a label for a position in memory whose bytes encode an integer value. A Python integer is a pointer to a position in memory containing all the Python object information, including the bytes that contain the integer value</a:t>
            </a:r>
            <a:endParaRPr lang="en-GB" b="0" i="0" dirty="0">
              <a:solidFill>
                <a:srgbClr val="222222"/>
              </a:solidFill>
              <a:effectLst/>
              <a:highlight>
                <a:srgbClr val="FFFFFF"/>
              </a:highlight>
              <a:latin typeface="Harding"/>
            </a:endParaRPr>
          </a:p>
          <a:p>
            <a:pPr marL="171450" indent="-171450">
              <a:buFontTx/>
              <a:buChar char="-"/>
            </a:pPr>
            <a:r>
              <a:rPr lang="en-GB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Harding"/>
              </a:rPr>
              <a:t>NumPy handles looping over array elements near-optimally—for example, taking strides into consideration to best utilize the computer’s fast cache memory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Numpy</a:t>
            </a:r>
            <a:r>
              <a:rPr lang="en-US" dirty="0"/>
              <a:t> array - </a:t>
            </a:r>
            <a:r>
              <a:rPr lang="en-GB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ource Sans Pro" panose="020B0503030403020204" pitchFamily="34" charset="0"/>
              </a:rPr>
              <a:t>single pointer to one contiguous block of data</a:t>
            </a:r>
          </a:p>
          <a:p>
            <a:pPr marL="171450" indent="-171450">
              <a:buFontTx/>
              <a:buChar char="-"/>
            </a:pPr>
            <a:r>
              <a:rPr lang="en-GB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ource Sans Pro" panose="020B0503030403020204" pitchFamily="34" charset="0"/>
              </a:rPr>
              <a:t>The Python list, on the other hand, contains a pointer to a block of pointers, each of which in turn points to a full Python object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1066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Speed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Not only efficient storage of data but also</a:t>
            </a:r>
          </a:p>
          <a:p>
            <a:pPr marL="628650" lvl="1" indent="-171450">
              <a:buFontTx/>
              <a:buChar char="-"/>
            </a:pPr>
            <a:r>
              <a:rPr lang="en-US" dirty="0" err="1"/>
              <a:t>Numpy</a:t>
            </a:r>
            <a:r>
              <a:rPr lang="en-US" dirty="0"/>
              <a:t> package comes with a efficient operations on the data done efficiently in C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Option (usually forced, when using NumPy) to operate on entire arrays rather than on their individual elements</a:t>
            </a:r>
          </a:p>
          <a:p>
            <a:pPr marL="628650" lvl="1" indent="-171450">
              <a:buFontTx/>
              <a:buChar char="-"/>
            </a:pPr>
            <a:endParaRPr lang="en-US" dirty="0"/>
          </a:p>
          <a:p>
            <a:pPr marL="628650" lvl="1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6213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CH"/>
              <a:t>The same memory block can be interpreted in many ways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 that means that there are operations that cost nothing because they only change the metadata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ym typeface="Wingdings" pitchFamily="2" charset="2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>
                <a:sym typeface="Wingdings" pitchFamily="2" charset="2"/>
              </a:rPr>
              <a:t>Numpy</a:t>
            </a:r>
            <a:r>
              <a:rPr lang="en-US" dirty="0">
                <a:sym typeface="Wingdings" pitchFamily="2" charset="2"/>
              </a:rPr>
              <a:t> view and operations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ym typeface="Wingdings" pitchFamily="2" charset="2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ym typeface="Wingdings" pitchFamily="2" charset="2"/>
              </a:rPr>
              <a:t>Operations that require no time at all because noting is changing , only the metadata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ym typeface="Wingdings" pitchFamily="2" charset="2"/>
              </a:rPr>
              <a:t>Any operation that only needs to change the metadata. </a:t>
            </a:r>
            <a:r>
              <a:rPr lang="en-US" dirty="0" err="1">
                <a:sym typeface="Wingdings" pitchFamily="2" charset="2"/>
              </a:rPr>
              <a:t>Numpy</a:t>
            </a:r>
            <a:r>
              <a:rPr lang="en-US" dirty="0">
                <a:sym typeface="Wingdings" pitchFamily="2" charset="2"/>
              </a:rPr>
              <a:t> very efficient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ym typeface="Wingdings" pitchFamily="2" charset="2"/>
              </a:rPr>
              <a:t>Every time it can, it can only change </a:t>
            </a:r>
            <a:r>
              <a:rPr lang="en-US" dirty="0" err="1">
                <a:sym typeface="Wingdings" pitchFamily="2" charset="2"/>
              </a:rPr>
              <a:t>thet</a:t>
            </a:r>
            <a:r>
              <a:rPr lang="en-US" dirty="0">
                <a:sym typeface="Wingdings" pitchFamily="2" charset="2"/>
              </a:rPr>
              <a:t> metadata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ym typeface="Wingdings" pitchFamily="2" charset="2"/>
              </a:rPr>
              <a:t>Operations that can only change the metadata  return a view (introduce new concept)</a:t>
            </a:r>
            <a:endParaRPr lang="en-CH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6876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CH"/>
              <a:t>The same memory block can be interpreted in many ways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 that means that there are operations that cost nothing because they only change the metadata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ym typeface="Wingdings" pitchFamily="2" charset="2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>
                <a:sym typeface="Wingdings" pitchFamily="2" charset="2"/>
              </a:rPr>
              <a:t>Numpy</a:t>
            </a:r>
            <a:r>
              <a:rPr lang="en-US" dirty="0">
                <a:sym typeface="Wingdings" pitchFamily="2" charset="2"/>
              </a:rPr>
              <a:t> view and operations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ym typeface="Wingdings" pitchFamily="2" charset="2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ym typeface="Wingdings" pitchFamily="2" charset="2"/>
              </a:rPr>
              <a:t>Operations that require no time at all because noting is changing , only the metadata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ym typeface="Wingdings" pitchFamily="2" charset="2"/>
              </a:rPr>
              <a:t>Any operation that only needs to change the metadata. </a:t>
            </a:r>
            <a:r>
              <a:rPr lang="en-US" dirty="0" err="1">
                <a:sym typeface="Wingdings" pitchFamily="2" charset="2"/>
              </a:rPr>
              <a:t>Numpy</a:t>
            </a:r>
            <a:r>
              <a:rPr lang="en-US" dirty="0">
                <a:sym typeface="Wingdings" pitchFamily="2" charset="2"/>
              </a:rPr>
              <a:t> very efficient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ym typeface="Wingdings" pitchFamily="2" charset="2"/>
              </a:rPr>
              <a:t>Every time it can, it can only change </a:t>
            </a:r>
            <a:r>
              <a:rPr lang="en-US" dirty="0" err="1">
                <a:sym typeface="Wingdings" pitchFamily="2" charset="2"/>
              </a:rPr>
              <a:t>thet</a:t>
            </a:r>
            <a:r>
              <a:rPr lang="en-US" dirty="0">
                <a:sym typeface="Wingdings" pitchFamily="2" charset="2"/>
              </a:rPr>
              <a:t> metadata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ym typeface="Wingdings" pitchFamily="2" charset="2"/>
              </a:rPr>
              <a:t>Operations that can only change the metadata  return a view (introduce new concept)</a:t>
            </a:r>
            <a:endParaRPr lang="en-CH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34670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CH"/>
              <a:t>The same memory block can be interpreted in many ways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 that means that there are operations that cost nothing because they only change the metadata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ym typeface="Wingdings" pitchFamily="2" charset="2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>
                <a:sym typeface="Wingdings" pitchFamily="2" charset="2"/>
              </a:rPr>
              <a:t>Numpy</a:t>
            </a:r>
            <a:r>
              <a:rPr lang="en-US" dirty="0">
                <a:sym typeface="Wingdings" pitchFamily="2" charset="2"/>
              </a:rPr>
              <a:t> view and operations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ym typeface="Wingdings" pitchFamily="2" charset="2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ym typeface="Wingdings" pitchFamily="2" charset="2"/>
              </a:rPr>
              <a:t>Operations that require no time at all because noting is changing , only the metadata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ym typeface="Wingdings" pitchFamily="2" charset="2"/>
              </a:rPr>
              <a:t>Any operation that only needs to change the metadata. </a:t>
            </a:r>
            <a:r>
              <a:rPr lang="en-US" dirty="0" err="1">
                <a:sym typeface="Wingdings" pitchFamily="2" charset="2"/>
              </a:rPr>
              <a:t>Numpy</a:t>
            </a:r>
            <a:r>
              <a:rPr lang="en-US" dirty="0">
                <a:sym typeface="Wingdings" pitchFamily="2" charset="2"/>
              </a:rPr>
              <a:t> very efficient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ym typeface="Wingdings" pitchFamily="2" charset="2"/>
              </a:rPr>
              <a:t>Every time it can, it can only change </a:t>
            </a:r>
            <a:r>
              <a:rPr lang="en-US" dirty="0" err="1">
                <a:sym typeface="Wingdings" pitchFamily="2" charset="2"/>
              </a:rPr>
              <a:t>thet</a:t>
            </a:r>
            <a:r>
              <a:rPr lang="en-US" dirty="0">
                <a:sym typeface="Wingdings" pitchFamily="2" charset="2"/>
              </a:rPr>
              <a:t> metadata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ym typeface="Wingdings" pitchFamily="2" charset="2"/>
              </a:rPr>
              <a:t>Operations that can only change the metadata  return a view (introduce new concept)</a:t>
            </a:r>
            <a:endParaRPr lang="en-CH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7085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CH"/>
              <a:t>The same memory block can be interpreted in many ways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 that means that there are operations that cost nothing because they only change the metadata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ym typeface="Wingdings" pitchFamily="2" charset="2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>
                <a:sym typeface="Wingdings" pitchFamily="2" charset="2"/>
              </a:rPr>
              <a:t>Numpy</a:t>
            </a:r>
            <a:r>
              <a:rPr lang="en-US" dirty="0">
                <a:sym typeface="Wingdings" pitchFamily="2" charset="2"/>
              </a:rPr>
              <a:t> view and operations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ym typeface="Wingdings" pitchFamily="2" charset="2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ym typeface="Wingdings" pitchFamily="2" charset="2"/>
              </a:rPr>
              <a:t>Operations that require no time at all because noting is changing , only the metadata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ym typeface="Wingdings" pitchFamily="2" charset="2"/>
              </a:rPr>
              <a:t>Any operation that only needs to change the metadata. </a:t>
            </a:r>
            <a:r>
              <a:rPr lang="en-US" dirty="0" err="1">
                <a:sym typeface="Wingdings" pitchFamily="2" charset="2"/>
              </a:rPr>
              <a:t>Numpy</a:t>
            </a:r>
            <a:r>
              <a:rPr lang="en-US" dirty="0">
                <a:sym typeface="Wingdings" pitchFamily="2" charset="2"/>
              </a:rPr>
              <a:t> very efficient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ym typeface="Wingdings" pitchFamily="2" charset="2"/>
              </a:rPr>
              <a:t>Every time it can, it can only change </a:t>
            </a:r>
            <a:r>
              <a:rPr lang="en-US" dirty="0" err="1">
                <a:sym typeface="Wingdings" pitchFamily="2" charset="2"/>
              </a:rPr>
              <a:t>thet</a:t>
            </a:r>
            <a:r>
              <a:rPr lang="en-US" dirty="0">
                <a:sym typeface="Wingdings" pitchFamily="2" charset="2"/>
              </a:rPr>
              <a:t> metadata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ym typeface="Wingdings" pitchFamily="2" charset="2"/>
              </a:rPr>
              <a:t>Operations that can only change the metadata  return a view (introduce new concept)</a:t>
            </a:r>
            <a:endParaRPr lang="en-CH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5948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Mid conclusion slide. Ha </a:t>
            </a:r>
            <a:r>
              <a:rPr lang="en-US" dirty="0" err="1"/>
              <a:t>eto</a:t>
            </a:r>
            <a:r>
              <a:rPr lang="en-US" dirty="0"/>
              <a:t> decide to keep this one or the one before.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6364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CH"/>
              <a:t>The same memory block can be interpreted in many ways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 that means that there are operations that cost nothing because they only change the metadata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ym typeface="Wingdings" pitchFamily="2" charset="2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>
                <a:sym typeface="Wingdings" pitchFamily="2" charset="2"/>
              </a:rPr>
              <a:t>Numpy</a:t>
            </a:r>
            <a:r>
              <a:rPr lang="en-US" dirty="0">
                <a:sym typeface="Wingdings" pitchFamily="2" charset="2"/>
              </a:rPr>
              <a:t> view and operations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ym typeface="Wingdings" pitchFamily="2" charset="2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ym typeface="Wingdings" pitchFamily="2" charset="2"/>
              </a:rPr>
              <a:t>Operations that require no time at all because noting is changing , only the metadata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ym typeface="Wingdings" pitchFamily="2" charset="2"/>
              </a:rPr>
              <a:t>Any operation that only needs to change the metadata. </a:t>
            </a:r>
            <a:r>
              <a:rPr lang="en-US" dirty="0" err="1">
                <a:sym typeface="Wingdings" pitchFamily="2" charset="2"/>
              </a:rPr>
              <a:t>Numpy</a:t>
            </a:r>
            <a:r>
              <a:rPr lang="en-US" dirty="0">
                <a:sym typeface="Wingdings" pitchFamily="2" charset="2"/>
              </a:rPr>
              <a:t> very efficient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ym typeface="Wingdings" pitchFamily="2" charset="2"/>
              </a:rPr>
              <a:t>Every time it can, it can only change </a:t>
            </a:r>
            <a:r>
              <a:rPr lang="en-US" dirty="0" err="1">
                <a:sym typeface="Wingdings" pitchFamily="2" charset="2"/>
              </a:rPr>
              <a:t>thet</a:t>
            </a:r>
            <a:r>
              <a:rPr lang="en-US" dirty="0">
                <a:sym typeface="Wingdings" pitchFamily="2" charset="2"/>
              </a:rPr>
              <a:t> metadata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ym typeface="Wingdings" pitchFamily="2" charset="2"/>
              </a:rPr>
              <a:t>Operations that can only change the metadata  return a view (introduce new concept)</a:t>
            </a:r>
            <a:endParaRPr lang="en-CH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4028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8E0D4-3906-5E84-9A66-DB37BEBD61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77B22A-8A05-AD52-8CD6-5F2450701F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4885C7-A8EA-280C-CFBA-89A4A205E2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7C72EE-FDE1-C1F3-4957-207508BA3B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DDE409-FF3D-5A1F-DCB8-2A1521C622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2638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37998-4DFB-949C-9946-44ABA06DA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AF8318-8086-2300-EBA3-6BD9655BE5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543218-1C1C-8ECD-A72E-EED3A3D75E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338D7D-503F-65D1-2659-739E6A188D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739E4B-F73D-F0A8-9E9B-E60A9F31E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5A131-7E6B-4BFA-A2D4-3B708019D05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3200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6320345-524B-8751-BCE7-58AFCFD2B7E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847C1A7-E700-E428-197C-BDCDADD7C3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0B8320-916C-734C-F2BE-F0C29D8554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6AD22D-995A-2177-AEFB-2B97C7188C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7E489E-1D46-1DD9-1A3C-47EC27CC72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0803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3B289-AB40-9846-F843-B96332043E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32DB23-192C-438B-D8F3-D8A1D25927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B6A9C4-05FD-10D3-FE4B-76DC2AFFDA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06A97E-49EC-5507-F31A-8468F50192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260223-066B-A525-B45F-4A4427D4F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2538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291EF-8D9D-352A-F2A6-BD2861237B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076055-D9A9-9CE9-1AA6-7B4562B1A7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D27972-6FA4-CF11-473A-DD997E31BD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A8CE54-DDB9-AF26-27D0-3987F17648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7F0F92-78DB-2A78-9A43-9F2F501A34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629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86131E-9D33-D5F2-A451-A9FAA49A46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D2941E-A496-3834-EA97-689CF20864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0604C0-AB24-E0A9-4DDF-255BC4244A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A237F5-1F8D-43F2-27CB-3E0D305071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262D06-9CA1-5B96-505F-4EC2B7478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E361F3-6C74-C343-9F66-2607C7CD62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3307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E2A5BB-68A9-92ED-B0E4-AD639F117E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859D9A-BCC6-4F00-12E7-FC7B981692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0AE4DE-A60C-1E47-B575-073B1493F0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FC32752-23D6-3CDD-042B-A0DA0A60B9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04EF0C3-AE4A-AC37-F13D-6EA3B422D6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04ED2CC-8C47-56B3-0219-30A82DB48E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6E62C63-AE32-D166-FDFA-942C7FAB4E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97C64B2-A0A4-B777-5580-EB5CAFB90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4027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6E62AF-FB55-10D2-20BC-6ED7F2F39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077EB3-EC84-48C9-39A4-AE836F3AA3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7C5FB1-8638-CA18-69ED-E51801C8F0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1BA662-99E8-5C9E-0EE1-72A62BD38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0354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F3510B7-9A36-B2EE-F43B-2E6DADD6EC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03A99F-D0DE-3DFF-8075-E31B207561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F04033-CFD7-5273-4BFF-CFEA173C4F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4939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52616-2FB4-0349-153A-78EC93B31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79301E-B075-A49D-41D1-7B2E7866DD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4903C4-83F2-7123-E293-EC7B61AF6A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93B7A2-3957-6F98-E6EB-6478DC36FE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9AA7F2-AE66-8BB8-9043-2077AF0F62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142501-2BAE-5ADC-8E80-79889635B3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7826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0E30D7-5025-56CE-7573-AB28A2D31E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375BA7C-0CB7-CD9E-9918-BBB143F047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86F301-A243-6206-7894-FDA327B67E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C103FE-41C2-E0C4-9695-65B1712293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3BF643-E0F9-EDBB-B372-4995A01384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B6E0D1-EBAD-C691-0DD4-170EF4A8D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AB8C0-1AFE-4AD2-A399-FC2954A1949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5172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6F4ECE4-3DA8-E41F-11D2-43FCEDC7C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036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A1490D-9724-58BB-AD71-515B6AB11E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484784"/>
            <a:ext cx="10515600" cy="46921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AB7A2D-647B-C07A-70E3-1B633820BD6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5343BC-648B-7077-AF70-1F5B996DEC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2DD780-2E37-97CA-6F6B-10CB932FDB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222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H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microsoft.com/office/2007/relationships/hdphoto" Target="../media/hdphoto5.wdp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7" Type="http://schemas.microsoft.com/office/2007/relationships/hdphoto" Target="../media/hdphoto8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png"/><Relationship Id="rId5" Type="http://schemas.microsoft.com/office/2007/relationships/hdphoto" Target="../media/hdphoto7.wdp"/><Relationship Id="rId4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svg"/></Relationships>
</file>

<file path=ppt/slides/_rels/slide32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3" Type="http://schemas.openxmlformats.org/officeDocument/2006/relationships/image" Target="../media/image14.png"/><Relationship Id="rId7" Type="http://schemas.openxmlformats.org/officeDocument/2006/relationships/image" Target="../media/image20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microsoft.com/office/2007/relationships/hdphoto" Target="../media/hdphoto2.wdp"/><Relationship Id="rId4" Type="http://schemas.openxmlformats.org/officeDocument/2006/relationships/image" Target="../media/image9.png"/><Relationship Id="rId9" Type="http://schemas.microsoft.com/office/2007/relationships/hdphoto" Target="../media/hdphoto4.wdp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F7877-5F5B-84D0-CEB7-C01C57A494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392" y="365125"/>
            <a:ext cx="8176925" cy="903635"/>
          </a:xfrm>
        </p:spPr>
        <p:txBody>
          <a:bodyPr>
            <a:noAutofit/>
          </a:bodyPr>
          <a:lstStyle/>
          <a:p>
            <a:r>
              <a:rPr lang="en-US" sz="3600" dirty="0"/>
              <a:t>Code developed on </a:t>
            </a:r>
            <a:r>
              <a:rPr lang="en-CH" sz="3600"/>
              <a:t>small data set, how is it going to scale to the complete data set?</a:t>
            </a:r>
            <a:r>
              <a:rPr lang="en-US" sz="3600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CEC3CA-450C-0F7A-2DB5-8D136D722D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392" y="1340768"/>
            <a:ext cx="8646933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br>
              <a:rPr lang="en-US" sz="2400" dirty="0"/>
            </a:br>
            <a:r>
              <a:rPr lang="en-CH" sz="2400"/>
              <a:t>What </a:t>
            </a:r>
            <a:r>
              <a:rPr lang="en-CH" sz="2400" dirty="0"/>
              <a:t>counts is how the computing time scales as the data becomes larger! That’s by far the dominating factor. We’re interested in order of magnitude.</a:t>
            </a:r>
          </a:p>
          <a:p>
            <a:endParaRPr lang="en-CH" sz="2400" dirty="0"/>
          </a:p>
          <a:p>
            <a:endParaRPr lang="en-CH" sz="2400" dirty="0"/>
          </a:p>
          <a:p>
            <a:endParaRPr lang="en-CH" sz="2400" dirty="0"/>
          </a:p>
          <a:p>
            <a:endParaRPr lang="en-CH" sz="2400" dirty="0"/>
          </a:p>
          <a:p>
            <a:endParaRPr lang="en-CH" sz="2400" dirty="0"/>
          </a:p>
          <a:p>
            <a:endParaRPr lang="en-CH" sz="2400" dirty="0"/>
          </a:p>
          <a:p>
            <a:endParaRPr lang="en-CH" sz="2400" dirty="0"/>
          </a:p>
          <a:p>
            <a:endParaRPr lang="en-CH" sz="2400" dirty="0"/>
          </a:p>
          <a:p>
            <a:endParaRPr lang="en-CH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704AA7-E172-E202-BF28-C2A93195BF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dirty="0" err="1"/>
              <a:t>July</a:t>
            </a:r>
            <a:r>
              <a:rPr lang="de-CH" dirty="0"/>
              <a:t> 2024, CC BY-SA 4.0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5C74D7-9954-B6EE-29AD-33296B345E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EE3AA8-4168-EDB7-48CB-5C2640242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1</a:t>
            </a:fld>
            <a:endParaRPr lang="en-US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4192A762-AB0A-B599-3CFD-A8BED3E095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7377917"/>
              </p:ext>
            </p:extLst>
          </p:nvPr>
        </p:nvGraphicFramePr>
        <p:xfrm>
          <a:off x="1919536" y="3716267"/>
          <a:ext cx="988152" cy="975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9384">
                  <a:extLst>
                    <a:ext uri="{9D8B030D-6E8A-4147-A177-3AD203B41FA5}">
                      <a16:colId xmlns:a16="http://schemas.microsoft.com/office/drawing/2014/main" val="271409997"/>
                    </a:ext>
                  </a:extLst>
                </a:gridCol>
                <a:gridCol w="329384">
                  <a:extLst>
                    <a:ext uri="{9D8B030D-6E8A-4147-A177-3AD203B41FA5}">
                      <a16:colId xmlns:a16="http://schemas.microsoft.com/office/drawing/2014/main" val="3628711874"/>
                    </a:ext>
                  </a:extLst>
                </a:gridCol>
                <a:gridCol w="329384">
                  <a:extLst>
                    <a:ext uri="{9D8B030D-6E8A-4147-A177-3AD203B41FA5}">
                      <a16:colId xmlns:a16="http://schemas.microsoft.com/office/drawing/2014/main" val="418691767"/>
                    </a:ext>
                  </a:extLst>
                </a:gridCol>
              </a:tblGrid>
              <a:tr h="325120">
                <a:tc>
                  <a:txBody>
                    <a:bodyPr/>
                    <a:lstStyle/>
                    <a:p>
                      <a:endParaRPr lang="en-CH" sz="1600" dirty="0"/>
                    </a:p>
                  </a:txBody>
                  <a:tcPr marL="81280" marR="81280" marT="40640" marB="406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H" sz="1600" dirty="0"/>
                    </a:p>
                  </a:txBody>
                  <a:tcPr marL="81280" marR="81280" marT="40640" marB="406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H" sz="1600" dirty="0"/>
                    </a:p>
                  </a:txBody>
                  <a:tcPr marL="81280" marR="81280" marT="40640" marB="406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6856282"/>
                  </a:ext>
                </a:extLst>
              </a:tr>
              <a:tr h="325120">
                <a:tc>
                  <a:txBody>
                    <a:bodyPr/>
                    <a:lstStyle/>
                    <a:p>
                      <a:endParaRPr lang="en-CH" sz="1600" dirty="0"/>
                    </a:p>
                  </a:txBody>
                  <a:tcPr marL="81280" marR="81280" marT="40640" marB="406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H" sz="1600" dirty="0"/>
                    </a:p>
                  </a:txBody>
                  <a:tcPr marL="81280" marR="81280" marT="40640" marB="406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H" sz="1600" dirty="0"/>
                    </a:p>
                  </a:txBody>
                  <a:tcPr marL="81280" marR="81280" marT="40640" marB="406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87898"/>
                  </a:ext>
                </a:extLst>
              </a:tr>
              <a:tr h="325120">
                <a:tc>
                  <a:txBody>
                    <a:bodyPr/>
                    <a:lstStyle/>
                    <a:p>
                      <a:endParaRPr lang="en-CH" sz="1600"/>
                    </a:p>
                  </a:txBody>
                  <a:tcPr marL="81280" marR="81280" marT="40640" marB="406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H" sz="1600" dirty="0"/>
                    </a:p>
                  </a:txBody>
                  <a:tcPr marL="81280" marR="81280" marT="40640" marB="406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H" sz="1600" dirty="0"/>
                    </a:p>
                  </a:txBody>
                  <a:tcPr marL="81280" marR="81280" marT="40640" marB="406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0825043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27C1F86E-32F0-FD2D-643E-317A1CCBFC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0315672"/>
              </p:ext>
            </p:extLst>
          </p:nvPr>
        </p:nvGraphicFramePr>
        <p:xfrm>
          <a:off x="5561108" y="3429000"/>
          <a:ext cx="5184583" cy="1950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9399">
                  <a:extLst>
                    <a:ext uri="{9D8B030D-6E8A-4147-A177-3AD203B41FA5}">
                      <a16:colId xmlns:a16="http://schemas.microsoft.com/office/drawing/2014/main" val="271409997"/>
                    </a:ext>
                  </a:extLst>
                </a:gridCol>
                <a:gridCol w="344656">
                  <a:extLst>
                    <a:ext uri="{9D8B030D-6E8A-4147-A177-3AD203B41FA5}">
                      <a16:colId xmlns:a16="http://schemas.microsoft.com/office/drawing/2014/main" val="3628711874"/>
                    </a:ext>
                  </a:extLst>
                </a:gridCol>
                <a:gridCol w="344656">
                  <a:extLst>
                    <a:ext uri="{9D8B030D-6E8A-4147-A177-3AD203B41FA5}">
                      <a16:colId xmlns:a16="http://schemas.microsoft.com/office/drawing/2014/main" val="418691767"/>
                    </a:ext>
                  </a:extLst>
                </a:gridCol>
                <a:gridCol w="344656">
                  <a:extLst>
                    <a:ext uri="{9D8B030D-6E8A-4147-A177-3AD203B41FA5}">
                      <a16:colId xmlns:a16="http://schemas.microsoft.com/office/drawing/2014/main" val="3545934758"/>
                    </a:ext>
                  </a:extLst>
                </a:gridCol>
                <a:gridCol w="344656">
                  <a:extLst>
                    <a:ext uri="{9D8B030D-6E8A-4147-A177-3AD203B41FA5}">
                      <a16:colId xmlns:a16="http://schemas.microsoft.com/office/drawing/2014/main" val="3047711499"/>
                    </a:ext>
                  </a:extLst>
                </a:gridCol>
                <a:gridCol w="344656">
                  <a:extLst>
                    <a:ext uri="{9D8B030D-6E8A-4147-A177-3AD203B41FA5}">
                      <a16:colId xmlns:a16="http://schemas.microsoft.com/office/drawing/2014/main" val="3472330921"/>
                    </a:ext>
                  </a:extLst>
                </a:gridCol>
                <a:gridCol w="344656">
                  <a:extLst>
                    <a:ext uri="{9D8B030D-6E8A-4147-A177-3AD203B41FA5}">
                      <a16:colId xmlns:a16="http://schemas.microsoft.com/office/drawing/2014/main" val="1921929230"/>
                    </a:ext>
                  </a:extLst>
                </a:gridCol>
                <a:gridCol w="344656">
                  <a:extLst>
                    <a:ext uri="{9D8B030D-6E8A-4147-A177-3AD203B41FA5}">
                      <a16:colId xmlns:a16="http://schemas.microsoft.com/office/drawing/2014/main" val="1391632754"/>
                    </a:ext>
                  </a:extLst>
                </a:gridCol>
                <a:gridCol w="344656">
                  <a:extLst>
                    <a:ext uri="{9D8B030D-6E8A-4147-A177-3AD203B41FA5}">
                      <a16:colId xmlns:a16="http://schemas.microsoft.com/office/drawing/2014/main" val="3428786151"/>
                    </a:ext>
                  </a:extLst>
                </a:gridCol>
                <a:gridCol w="344656">
                  <a:extLst>
                    <a:ext uri="{9D8B030D-6E8A-4147-A177-3AD203B41FA5}">
                      <a16:colId xmlns:a16="http://schemas.microsoft.com/office/drawing/2014/main" val="1694490787"/>
                    </a:ext>
                  </a:extLst>
                </a:gridCol>
                <a:gridCol w="344656">
                  <a:extLst>
                    <a:ext uri="{9D8B030D-6E8A-4147-A177-3AD203B41FA5}">
                      <a16:colId xmlns:a16="http://schemas.microsoft.com/office/drawing/2014/main" val="3706367088"/>
                    </a:ext>
                  </a:extLst>
                </a:gridCol>
                <a:gridCol w="344656">
                  <a:extLst>
                    <a:ext uri="{9D8B030D-6E8A-4147-A177-3AD203B41FA5}">
                      <a16:colId xmlns:a16="http://schemas.microsoft.com/office/drawing/2014/main" val="828271367"/>
                    </a:ext>
                  </a:extLst>
                </a:gridCol>
                <a:gridCol w="344656">
                  <a:extLst>
                    <a:ext uri="{9D8B030D-6E8A-4147-A177-3AD203B41FA5}">
                      <a16:colId xmlns:a16="http://schemas.microsoft.com/office/drawing/2014/main" val="434137152"/>
                    </a:ext>
                  </a:extLst>
                </a:gridCol>
                <a:gridCol w="344656">
                  <a:extLst>
                    <a:ext uri="{9D8B030D-6E8A-4147-A177-3AD203B41FA5}">
                      <a16:colId xmlns:a16="http://schemas.microsoft.com/office/drawing/2014/main" val="3268435576"/>
                    </a:ext>
                  </a:extLst>
                </a:gridCol>
                <a:gridCol w="344656">
                  <a:extLst>
                    <a:ext uri="{9D8B030D-6E8A-4147-A177-3AD203B41FA5}">
                      <a16:colId xmlns:a16="http://schemas.microsoft.com/office/drawing/2014/main" val="19851295"/>
                    </a:ext>
                  </a:extLst>
                </a:gridCol>
              </a:tblGrid>
              <a:tr h="325120">
                <a:tc>
                  <a:txBody>
                    <a:bodyPr/>
                    <a:lstStyle/>
                    <a:p>
                      <a:endParaRPr lang="en-CH" sz="1600" dirty="0"/>
                    </a:p>
                  </a:txBody>
                  <a:tcPr marL="81280" marR="81280" marT="40640" marB="406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H" sz="1600" dirty="0"/>
                    </a:p>
                  </a:txBody>
                  <a:tcPr marL="81280" marR="81280" marT="40640" marB="406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H" sz="1600" dirty="0"/>
                    </a:p>
                  </a:txBody>
                  <a:tcPr marL="81280" marR="81280" marT="40640" marB="406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H" sz="1600" dirty="0"/>
                    </a:p>
                  </a:txBody>
                  <a:tcPr marL="81280" marR="81280" marT="40640" marB="406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H" sz="1600" dirty="0"/>
                    </a:p>
                  </a:txBody>
                  <a:tcPr marL="81280" marR="81280" marT="40640" marB="406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H" sz="1600" dirty="0"/>
                    </a:p>
                  </a:txBody>
                  <a:tcPr marL="81280" marR="81280" marT="40640" marB="406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H" sz="1600" dirty="0"/>
                    </a:p>
                  </a:txBody>
                  <a:tcPr marL="81280" marR="81280" marT="40640" marB="406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H" sz="1600" dirty="0"/>
                    </a:p>
                  </a:txBody>
                  <a:tcPr marL="81280" marR="81280" marT="40640" marB="406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H" sz="1600" dirty="0"/>
                    </a:p>
                  </a:txBody>
                  <a:tcPr marL="81280" marR="81280" marT="40640" marB="406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H" sz="1600" dirty="0"/>
                    </a:p>
                  </a:txBody>
                  <a:tcPr marL="81280" marR="81280" marT="40640" marB="406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H" sz="1600" dirty="0"/>
                    </a:p>
                  </a:txBody>
                  <a:tcPr marL="81280" marR="81280" marT="40640" marB="406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H" sz="1600" dirty="0"/>
                    </a:p>
                  </a:txBody>
                  <a:tcPr marL="81280" marR="81280" marT="40640" marB="406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H" sz="1600" dirty="0"/>
                    </a:p>
                  </a:txBody>
                  <a:tcPr marL="81280" marR="81280" marT="40640" marB="406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H" sz="1600" dirty="0"/>
                    </a:p>
                  </a:txBody>
                  <a:tcPr marL="81280" marR="81280" marT="40640" marB="406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H" sz="1600" dirty="0"/>
                    </a:p>
                  </a:txBody>
                  <a:tcPr marL="81280" marR="81280" marT="40640" marB="406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6856282"/>
                  </a:ext>
                </a:extLst>
              </a:tr>
              <a:tr h="325120">
                <a:tc>
                  <a:txBody>
                    <a:bodyPr/>
                    <a:lstStyle/>
                    <a:p>
                      <a:endParaRPr lang="en-CH" sz="1600" dirty="0"/>
                    </a:p>
                  </a:txBody>
                  <a:tcPr marL="81280" marR="81280" marT="40640" marB="406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H" sz="1600" dirty="0"/>
                    </a:p>
                  </a:txBody>
                  <a:tcPr marL="81280" marR="81280" marT="40640" marB="406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H" sz="1600" dirty="0"/>
                    </a:p>
                  </a:txBody>
                  <a:tcPr marL="81280" marR="81280" marT="40640" marB="406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H" sz="1600" dirty="0"/>
                    </a:p>
                  </a:txBody>
                  <a:tcPr marL="81280" marR="81280" marT="40640" marB="406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H" sz="1600" dirty="0"/>
                    </a:p>
                  </a:txBody>
                  <a:tcPr marL="81280" marR="81280" marT="40640" marB="406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H" sz="1600"/>
                    </a:p>
                  </a:txBody>
                  <a:tcPr marL="81280" marR="81280" marT="40640" marB="406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H" sz="1600"/>
                    </a:p>
                  </a:txBody>
                  <a:tcPr marL="81280" marR="81280" marT="40640" marB="406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H" sz="1600" dirty="0"/>
                    </a:p>
                  </a:txBody>
                  <a:tcPr marL="81280" marR="81280" marT="40640" marB="406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H" sz="1600" dirty="0"/>
                    </a:p>
                  </a:txBody>
                  <a:tcPr marL="81280" marR="81280" marT="40640" marB="406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H" sz="1600" dirty="0"/>
                    </a:p>
                  </a:txBody>
                  <a:tcPr marL="81280" marR="81280" marT="40640" marB="406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H" sz="1600" dirty="0"/>
                    </a:p>
                  </a:txBody>
                  <a:tcPr marL="81280" marR="81280" marT="40640" marB="406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H" sz="1600"/>
                    </a:p>
                  </a:txBody>
                  <a:tcPr marL="81280" marR="81280" marT="40640" marB="406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H" sz="1600" dirty="0"/>
                    </a:p>
                  </a:txBody>
                  <a:tcPr marL="81280" marR="81280" marT="40640" marB="406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H" sz="1600" dirty="0"/>
                    </a:p>
                  </a:txBody>
                  <a:tcPr marL="81280" marR="81280" marT="40640" marB="406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H" sz="1600" dirty="0"/>
                    </a:p>
                  </a:txBody>
                  <a:tcPr marL="81280" marR="81280" marT="40640" marB="406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87898"/>
                  </a:ext>
                </a:extLst>
              </a:tr>
              <a:tr h="325120">
                <a:tc>
                  <a:txBody>
                    <a:bodyPr/>
                    <a:lstStyle/>
                    <a:p>
                      <a:endParaRPr lang="en-CH" sz="1600" dirty="0"/>
                    </a:p>
                  </a:txBody>
                  <a:tcPr marL="81280" marR="81280" marT="40640" marB="406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H" sz="1600" dirty="0"/>
                    </a:p>
                  </a:txBody>
                  <a:tcPr marL="81280" marR="81280" marT="40640" marB="406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H" sz="1600" dirty="0"/>
                    </a:p>
                  </a:txBody>
                  <a:tcPr marL="81280" marR="81280" marT="40640" marB="406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H" sz="1600" dirty="0"/>
                    </a:p>
                  </a:txBody>
                  <a:tcPr marL="81280" marR="81280" marT="40640" marB="406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H" sz="1600" dirty="0"/>
                    </a:p>
                  </a:txBody>
                  <a:tcPr marL="81280" marR="81280" marT="40640" marB="406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H" sz="1600" dirty="0"/>
                    </a:p>
                  </a:txBody>
                  <a:tcPr marL="81280" marR="81280" marT="40640" marB="406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H" sz="1600" dirty="0"/>
                    </a:p>
                  </a:txBody>
                  <a:tcPr marL="81280" marR="81280" marT="40640" marB="406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H" sz="1600" dirty="0"/>
                    </a:p>
                  </a:txBody>
                  <a:tcPr marL="81280" marR="81280" marT="40640" marB="406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H" sz="1600" dirty="0"/>
                    </a:p>
                  </a:txBody>
                  <a:tcPr marL="81280" marR="81280" marT="40640" marB="406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H" sz="1600" dirty="0"/>
                    </a:p>
                  </a:txBody>
                  <a:tcPr marL="81280" marR="81280" marT="40640" marB="406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H" sz="1600" dirty="0"/>
                    </a:p>
                  </a:txBody>
                  <a:tcPr marL="81280" marR="81280" marT="40640" marB="406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H" sz="1600" dirty="0"/>
                    </a:p>
                  </a:txBody>
                  <a:tcPr marL="81280" marR="81280" marT="40640" marB="406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H" sz="1600" dirty="0"/>
                    </a:p>
                  </a:txBody>
                  <a:tcPr marL="81280" marR="81280" marT="40640" marB="406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H" sz="1600" dirty="0"/>
                    </a:p>
                  </a:txBody>
                  <a:tcPr marL="81280" marR="81280" marT="40640" marB="406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H" sz="1600" dirty="0"/>
                    </a:p>
                  </a:txBody>
                  <a:tcPr marL="81280" marR="81280" marT="40640" marB="406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0825043"/>
                  </a:ext>
                </a:extLst>
              </a:tr>
              <a:tr h="325120">
                <a:tc>
                  <a:txBody>
                    <a:bodyPr/>
                    <a:lstStyle/>
                    <a:p>
                      <a:endParaRPr lang="en-CH" sz="1600" dirty="0"/>
                    </a:p>
                  </a:txBody>
                  <a:tcPr marL="81280" marR="81280" marT="40640" marB="406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H" sz="1600" dirty="0"/>
                    </a:p>
                  </a:txBody>
                  <a:tcPr marL="81280" marR="81280" marT="40640" marB="406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H" sz="1600" dirty="0"/>
                    </a:p>
                  </a:txBody>
                  <a:tcPr marL="81280" marR="81280" marT="40640" marB="406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H" sz="1600" dirty="0"/>
                    </a:p>
                  </a:txBody>
                  <a:tcPr marL="81280" marR="81280" marT="40640" marB="406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H" sz="1600" dirty="0"/>
                    </a:p>
                  </a:txBody>
                  <a:tcPr marL="81280" marR="81280" marT="40640" marB="406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H" sz="1600" dirty="0"/>
                    </a:p>
                  </a:txBody>
                  <a:tcPr marL="81280" marR="81280" marT="40640" marB="406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H" sz="1600" dirty="0"/>
                    </a:p>
                  </a:txBody>
                  <a:tcPr marL="81280" marR="81280" marT="40640" marB="406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H" sz="1600" dirty="0"/>
                    </a:p>
                  </a:txBody>
                  <a:tcPr marL="81280" marR="81280" marT="40640" marB="406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H" sz="1600" dirty="0"/>
                    </a:p>
                  </a:txBody>
                  <a:tcPr marL="81280" marR="81280" marT="40640" marB="406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H" sz="1600" dirty="0"/>
                    </a:p>
                  </a:txBody>
                  <a:tcPr marL="81280" marR="81280" marT="40640" marB="406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H" sz="1600" dirty="0"/>
                    </a:p>
                  </a:txBody>
                  <a:tcPr marL="81280" marR="81280" marT="40640" marB="406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H" sz="1600" dirty="0"/>
                    </a:p>
                  </a:txBody>
                  <a:tcPr marL="81280" marR="81280" marT="40640" marB="406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H" sz="1600" dirty="0"/>
                    </a:p>
                  </a:txBody>
                  <a:tcPr marL="81280" marR="81280" marT="40640" marB="406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H" sz="1600" dirty="0"/>
                    </a:p>
                  </a:txBody>
                  <a:tcPr marL="81280" marR="81280" marT="40640" marB="406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H" sz="1600" dirty="0"/>
                    </a:p>
                  </a:txBody>
                  <a:tcPr marL="81280" marR="81280" marT="40640" marB="406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090437"/>
                  </a:ext>
                </a:extLst>
              </a:tr>
              <a:tr h="325120">
                <a:tc>
                  <a:txBody>
                    <a:bodyPr/>
                    <a:lstStyle/>
                    <a:p>
                      <a:endParaRPr lang="en-CH" sz="1600" dirty="0"/>
                    </a:p>
                  </a:txBody>
                  <a:tcPr marL="81280" marR="81280" marT="40640" marB="406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H" sz="1600" dirty="0"/>
                    </a:p>
                  </a:txBody>
                  <a:tcPr marL="81280" marR="81280" marT="40640" marB="406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H" sz="1600" dirty="0"/>
                    </a:p>
                  </a:txBody>
                  <a:tcPr marL="81280" marR="81280" marT="40640" marB="406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H" sz="1600" dirty="0"/>
                    </a:p>
                  </a:txBody>
                  <a:tcPr marL="81280" marR="81280" marT="40640" marB="406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H" sz="1600" dirty="0"/>
                    </a:p>
                  </a:txBody>
                  <a:tcPr marL="81280" marR="81280" marT="40640" marB="406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H" sz="1600" dirty="0"/>
                    </a:p>
                  </a:txBody>
                  <a:tcPr marL="81280" marR="81280" marT="40640" marB="406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H" sz="1600" dirty="0"/>
                    </a:p>
                  </a:txBody>
                  <a:tcPr marL="81280" marR="81280" marT="40640" marB="406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H" sz="1600" dirty="0"/>
                    </a:p>
                  </a:txBody>
                  <a:tcPr marL="81280" marR="81280" marT="40640" marB="406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H" sz="1600" dirty="0"/>
                    </a:p>
                  </a:txBody>
                  <a:tcPr marL="81280" marR="81280" marT="40640" marB="406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H" sz="1600" dirty="0"/>
                    </a:p>
                  </a:txBody>
                  <a:tcPr marL="81280" marR="81280" marT="40640" marB="406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H" sz="1600" dirty="0"/>
                    </a:p>
                  </a:txBody>
                  <a:tcPr marL="81280" marR="81280" marT="40640" marB="406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H" sz="1600" dirty="0"/>
                    </a:p>
                  </a:txBody>
                  <a:tcPr marL="81280" marR="81280" marT="40640" marB="406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H" sz="1600" dirty="0"/>
                    </a:p>
                  </a:txBody>
                  <a:tcPr marL="81280" marR="81280" marT="40640" marB="406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H" sz="1600" dirty="0"/>
                    </a:p>
                  </a:txBody>
                  <a:tcPr marL="81280" marR="81280" marT="40640" marB="406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H" sz="1600" dirty="0"/>
                    </a:p>
                  </a:txBody>
                  <a:tcPr marL="81280" marR="81280" marT="40640" marB="406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44918"/>
                  </a:ext>
                </a:extLst>
              </a:tr>
              <a:tr h="325120">
                <a:tc>
                  <a:txBody>
                    <a:bodyPr/>
                    <a:lstStyle/>
                    <a:p>
                      <a:endParaRPr lang="en-CH" sz="1600" dirty="0"/>
                    </a:p>
                  </a:txBody>
                  <a:tcPr marL="81280" marR="81280" marT="40640" marB="406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H" sz="1600" dirty="0"/>
                    </a:p>
                  </a:txBody>
                  <a:tcPr marL="81280" marR="81280" marT="40640" marB="406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H" sz="1600" dirty="0"/>
                    </a:p>
                  </a:txBody>
                  <a:tcPr marL="81280" marR="81280" marT="40640" marB="406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H" sz="1600" dirty="0"/>
                    </a:p>
                  </a:txBody>
                  <a:tcPr marL="81280" marR="81280" marT="40640" marB="406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H" sz="1600" dirty="0"/>
                    </a:p>
                  </a:txBody>
                  <a:tcPr marL="81280" marR="81280" marT="40640" marB="406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H" sz="1600" dirty="0"/>
                    </a:p>
                  </a:txBody>
                  <a:tcPr marL="81280" marR="81280" marT="40640" marB="406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H" sz="1600" dirty="0"/>
                    </a:p>
                  </a:txBody>
                  <a:tcPr marL="81280" marR="81280" marT="40640" marB="406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H" sz="1600" dirty="0"/>
                    </a:p>
                  </a:txBody>
                  <a:tcPr marL="81280" marR="81280" marT="40640" marB="406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H" sz="1600" dirty="0"/>
                    </a:p>
                  </a:txBody>
                  <a:tcPr marL="81280" marR="81280" marT="40640" marB="406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H" sz="1600" dirty="0"/>
                    </a:p>
                  </a:txBody>
                  <a:tcPr marL="81280" marR="81280" marT="40640" marB="406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H" sz="1600" dirty="0"/>
                    </a:p>
                  </a:txBody>
                  <a:tcPr marL="81280" marR="81280" marT="40640" marB="406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H" sz="1600" dirty="0"/>
                    </a:p>
                  </a:txBody>
                  <a:tcPr marL="81280" marR="81280" marT="40640" marB="406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H" sz="1600" dirty="0"/>
                    </a:p>
                  </a:txBody>
                  <a:tcPr marL="81280" marR="81280" marT="40640" marB="406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H" sz="1600" dirty="0"/>
                    </a:p>
                  </a:txBody>
                  <a:tcPr marL="81280" marR="81280" marT="40640" marB="406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H" sz="1600" dirty="0"/>
                    </a:p>
                  </a:txBody>
                  <a:tcPr marL="81280" marR="81280" marT="40640" marB="406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3683157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BADA8640-351D-8CBB-70A8-A935F570E2EA}"/>
              </a:ext>
            </a:extLst>
          </p:cNvPr>
          <p:cNvSpPr txBox="1"/>
          <p:nvPr/>
        </p:nvSpPr>
        <p:spPr>
          <a:xfrm>
            <a:off x="776531" y="5580070"/>
            <a:ext cx="31683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2400" dirty="0"/>
              <a:t>N data points,</a:t>
            </a:r>
          </a:p>
          <a:p>
            <a:pPr algn="ctr"/>
            <a:r>
              <a:rPr lang="en-CH" sz="2400" dirty="0"/>
              <a:t>Processing time 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DE94A0F-6552-2155-D875-E374F36AB29E}"/>
              </a:ext>
            </a:extLst>
          </p:cNvPr>
          <p:cNvSpPr txBox="1"/>
          <p:nvPr/>
        </p:nvSpPr>
        <p:spPr>
          <a:xfrm>
            <a:off x="6650525" y="5580070"/>
            <a:ext cx="31683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2400" dirty="0"/>
              <a:t>10x N data points</a:t>
            </a:r>
          </a:p>
          <a:p>
            <a:pPr algn="ctr"/>
            <a:r>
              <a:rPr lang="en-CH" sz="2400" b="1" dirty="0">
                <a:solidFill>
                  <a:srgbClr val="FF0000"/>
                </a:solidFill>
              </a:rPr>
              <a:t>Processing time -&gt; 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F67523E-0FCA-52E8-61C0-0C8B25400F0B}"/>
              </a:ext>
            </a:extLst>
          </p:cNvPr>
          <p:cNvSpPr txBox="1"/>
          <p:nvPr/>
        </p:nvSpPr>
        <p:spPr>
          <a:xfrm>
            <a:off x="695400" y="2905780"/>
            <a:ext cx="371000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H" sz="2800" b="1" dirty="0"/>
              <a:t>Development data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652F59-3A23-6A14-3781-82043BCF40C4}"/>
              </a:ext>
            </a:extLst>
          </p:cNvPr>
          <p:cNvSpPr txBox="1"/>
          <p:nvPr/>
        </p:nvSpPr>
        <p:spPr>
          <a:xfrm>
            <a:off x="6832600" y="2905780"/>
            <a:ext cx="265253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H" sz="2800" b="1" dirty="0"/>
              <a:t>Real data</a:t>
            </a:r>
          </a:p>
        </p:txBody>
      </p:sp>
      <p:pic>
        <p:nvPicPr>
          <p:cNvPr id="4098" name="Picture 2" descr="Code Base Mistakes that Limit Your ...">
            <a:extLst>
              <a:ext uri="{FF2B5EF4-FFF2-40B4-BE49-F238E27FC236}">
                <a16:creationId xmlns:a16="http://schemas.microsoft.com/office/drawing/2014/main" id="{5A07BC18-DE44-692F-DA5C-D6814F8906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0401" y="359839"/>
            <a:ext cx="2345592" cy="2345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1340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90D6FB-C8AD-17CF-5068-8153A4D2C3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A7F7A8-07FD-01B3-8F1C-10C73D19C9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855121-DC15-2365-17CE-AD98CE9AC2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4768E1-3389-FE24-343C-D1A5760ED79E}"/>
              </a:ext>
            </a:extLst>
          </p:cNvPr>
          <p:cNvSpPr txBox="1"/>
          <p:nvPr/>
        </p:nvSpPr>
        <p:spPr>
          <a:xfrm>
            <a:off x="6965268" y="994971"/>
            <a:ext cx="2376264" cy="92333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H" dirty="0"/>
              <a:t>Metadata tells NumPy how to interpret the memory block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5377BC9B-D5C4-51BB-634B-8AACCB3DB74D}"/>
              </a:ext>
            </a:extLst>
          </p:cNvPr>
          <p:cNvGraphicFramePr>
            <a:graphicFrameLocks noGrp="1"/>
          </p:cNvGraphicFramePr>
          <p:nvPr/>
        </p:nvGraphicFramePr>
        <p:xfrm>
          <a:off x="911424" y="1052736"/>
          <a:ext cx="4406886" cy="4734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9654">
                  <a:extLst>
                    <a:ext uri="{9D8B030D-6E8A-4147-A177-3AD203B41FA5}">
                      <a16:colId xmlns:a16="http://schemas.microsoft.com/office/drawing/2014/main" val="192593557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1194640416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501113775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1120167580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241209916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3588069149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1236301219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1558425767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2776569343"/>
                    </a:ext>
                  </a:extLst>
                </a:gridCol>
              </a:tblGrid>
              <a:tr h="473452"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904975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2631CD9A-523A-9094-3367-FF8159A176C9}"/>
              </a:ext>
            </a:extLst>
          </p:cNvPr>
          <p:cNvSpPr txBox="1"/>
          <p:nvPr/>
        </p:nvSpPr>
        <p:spPr>
          <a:xfrm>
            <a:off x="551384" y="1526188"/>
            <a:ext cx="12241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dirty="0"/>
              <a:t>int64</a:t>
            </a:r>
          </a:p>
          <a:p>
            <a:pPr algn="ctr"/>
            <a:r>
              <a:rPr lang="en-CH" dirty="0"/>
              <a:t>8 bytes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583B5EB4-6273-66D6-FC27-C21A9DFDAB0B}"/>
              </a:ext>
            </a:extLst>
          </p:cNvPr>
          <p:cNvGraphicFramePr>
            <a:graphicFrameLocks noGrp="1"/>
          </p:cNvGraphicFramePr>
          <p:nvPr/>
        </p:nvGraphicFramePr>
        <p:xfrm>
          <a:off x="1847528" y="3043286"/>
          <a:ext cx="3127896" cy="15878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3948">
                  <a:extLst>
                    <a:ext uri="{9D8B030D-6E8A-4147-A177-3AD203B41FA5}">
                      <a16:colId xmlns:a16="http://schemas.microsoft.com/office/drawing/2014/main" val="2080692857"/>
                    </a:ext>
                  </a:extLst>
                </a:gridCol>
                <a:gridCol w="1563948">
                  <a:extLst>
                    <a:ext uri="{9D8B030D-6E8A-4147-A177-3AD203B41FA5}">
                      <a16:colId xmlns:a16="http://schemas.microsoft.com/office/drawing/2014/main" val="1812720496"/>
                    </a:ext>
                  </a:extLst>
                </a:gridCol>
              </a:tblGrid>
              <a:tr h="401758">
                <a:tc>
                  <a:txBody>
                    <a:bodyPr/>
                    <a:lstStyle/>
                    <a:p>
                      <a:r>
                        <a:rPr lang="en-CH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dtype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CH" sz="1800" b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int64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1231931"/>
                  </a:ext>
                </a:extLst>
              </a:tr>
              <a:tr h="401758">
                <a:tc>
                  <a:txBody>
                    <a:bodyPr/>
                    <a:lstStyle/>
                    <a:p>
                      <a:r>
                        <a:rPr lang="en-CH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ndim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CH" sz="1800" b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3214733"/>
                  </a:ext>
                </a:extLst>
              </a:tr>
              <a:tr h="401758">
                <a:tc>
                  <a:txBody>
                    <a:bodyPr/>
                    <a:lstStyle/>
                    <a:p>
                      <a:r>
                        <a:rPr lang="en-CH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shape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CH" sz="1800" b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(3, 3)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2452231"/>
                  </a:ext>
                </a:extLst>
              </a:tr>
              <a:tr h="382536">
                <a:tc>
                  <a:txBody>
                    <a:bodyPr/>
                    <a:lstStyle/>
                    <a:p>
                      <a:r>
                        <a:rPr lang="en-CH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strides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CH" sz="1800" b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(24, 8)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6865482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AB699E9D-3EF9-4505-515A-DDD5785706D6}"/>
              </a:ext>
            </a:extLst>
          </p:cNvPr>
          <p:cNvSpPr txBox="1"/>
          <p:nvPr/>
        </p:nvSpPr>
        <p:spPr>
          <a:xfrm>
            <a:off x="839415" y="631344"/>
            <a:ext cx="1944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Memory block</a:t>
            </a:r>
          </a:p>
        </p:txBody>
      </p:sp>
      <p:sp>
        <p:nvSpPr>
          <p:cNvPr id="12" name="Left Brace 11">
            <a:extLst>
              <a:ext uri="{FF2B5EF4-FFF2-40B4-BE49-F238E27FC236}">
                <a16:creationId xmlns:a16="http://schemas.microsoft.com/office/drawing/2014/main" id="{13FAB869-7F9F-DE79-4688-406EE3EE0CB4}"/>
              </a:ext>
            </a:extLst>
          </p:cNvPr>
          <p:cNvSpPr/>
          <p:nvPr/>
        </p:nvSpPr>
        <p:spPr>
          <a:xfrm rot="16200000">
            <a:off x="1499645" y="1578896"/>
            <a:ext cx="248369" cy="1435616"/>
          </a:xfrm>
          <a:prstGeom prst="lef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0A68FE8-43DE-B495-4675-023AEF015B66}"/>
              </a:ext>
            </a:extLst>
          </p:cNvPr>
          <p:cNvSpPr txBox="1"/>
          <p:nvPr/>
        </p:nvSpPr>
        <p:spPr>
          <a:xfrm>
            <a:off x="1086471" y="2354903"/>
            <a:ext cx="1378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dirty="0"/>
              <a:t>24 bytes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606BCB-584F-C7C7-AFC1-04E62C9E1124}"/>
              </a:ext>
            </a:extLst>
          </p:cNvPr>
          <p:cNvSpPr txBox="1"/>
          <p:nvPr/>
        </p:nvSpPr>
        <p:spPr>
          <a:xfrm>
            <a:off x="1775520" y="2636912"/>
            <a:ext cx="2592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b="1" dirty="0">
                <a:solidFill>
                  <a:schemeClr val="bg1">
                    <a:lumMod val="50000"/>
                  </a:schemeClr>
                </a:solidFill>
              </a:rPr>
              <a:t>NumPy array metadata</a:t>
            </a:r>
          </a:p>
        </p:txBody>
      </p:sp>
    </p:spTree>
    <p:extLst>
      <p:ext uri="{BB962C8B-B14F-4D97-AF65-F5344CB8AC3E}">
        <p14:creationId xmlns:p14="http://schemas.microsoft.com/office/powerpoint/2010/main" val="35491028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90D6FB-C8AD-17CF-5068-8153A4D2C3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A7F7A8-07FD-01B3-8F1C-10C73D19C9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855121-DC15-2365-17CE-AD98CE9AC2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4768E1-3389-FE24-343C-D1A5760ED79E}"/>
              </a:ext>
            </a:extLst>
          </p:cNvPr>
          <p:cNvSpPr txBox="1"/>
          <p:nvPr/>
        </p:nvSpPr>
        <p:spPr>
          <a:xfrm>
            <a:off x="6965268" y="994971"/>
            <a:ext cx="2376264" cy="92333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H" dirty="0"/>
              <a:t>Metadata tells NumPy how to interpret the memory block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5377BC9B-D5C4-51BB-634B-8AACCB3DB74D}"/>
              </a:ext>
            </a:extLst>
          </p:cNvPr>
          <p:cNvGraphicFramePr>
            <a:graphicFrameLocks noGrp="1"/>
          </p:cNvGraphicFramePr>
          <p:nvPr/>
        </p:nvGraphicFramePr>
        <p:xfrm>
          <a:off x="911424" y="1052736"/>
          <a:ext cx="4406886" cy="4734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9654">
                  <a:extLst>
                    <a:ext uri="{9D8B030D-6E8A-4147-A177-3AD203B41FA5}">
                      <a16:colId xmlns:a16="http://schemas.microsoft.com/office/drawing/2014/main" val="192593557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1194640416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501113775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1120167580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241209916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3588069149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1236301219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1558425767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2776569343"/>
                    </a:ext>
                  </a:extLst>
                </a:gridCol>
              </a:tblGrid>
              <a:tr h="473452"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904975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2631CD9A-523A-9094-3367-FF8159A176C9}"/>
              </a:ext>
            </a:extLst>
          </p:cNvPr>
          <p:cNvSpPr txBox="1"/>
          <p:nvPr/>
        </p:nvSpPr>
        <p:spPr>
          <a:xfrm>
            <a:off x="551384" y="1526188"/>
            <a:ext cx="12241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dirty="0"/>
              <a:t>int64</a:t>
            </a:r>
          </a:p>
          <a:p>
            <a:pPr algn="ctr"/>
            <a:r>
              <a:rPr lang="en-CH" dirty="0"/>
              <a:t>8 bytes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583B5EB4-6273-66D6-FC27-C21A9DFDAB0B}"/>
              </a:ext>
            </a:extLst>
          </p:cNvPr>
          <p:cNvGraphicFramePr>
            <a:graphicFrameLocks noGrp="1"/>
          </p:cNvGraphicFramePr>
          <p:nvPr/>
        </p:nvGraphicFramePr>
        <p:xfrm>
          <a:off x="1847528" y="3043286"/>
          <a:ext cx="3127896" cy="15878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3948">
                  <a:extLst>
                    <a:ext uri="{9D8B030D-6E8A-4147-A177-3AD203B41FA5}">
                      <a16:colId xmlns:a16="http://schemas.microsoft.com/office/drawing/2014/main" val="2080692857"/>
                    </a:ext>
                  </a:extLst>
                </a:gridCol>
                <a:gridCol w="1563948">
                  <a:extLst>
                    <a:ext uri="{9D8B030D-6E8A-4147-A177-3AD203B41FA5}">
                      <a16:colId xmlns:a16="http://schemas.microsoft.com/office/drawing/2014/main" val="1812720496"/>
                    </a:ext>
                  </a:extLst>
                </a:gridCol>
              </a:tblGrid>
              <a:tr h="401758">
                <a:tc>
                  <a:txBody>
                    <a:bodyPr/>
                    <a:lstStyle/>
                    <a:p>
                      <a:r>
                        <a:rPr lang="en-CH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dtype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CH" sz="1800" b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int64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1231931"/>
                  </a:ext>
                </a:extLst>
              </a:tr>
              <a:tr h="401758">
                <a:tc>
                  <a:txBody>
                    <a:bodyPr/>
                    <a:lstStyle/>
                    <a:p>
                      <a:r>
                        <a:rPr lang="en-CH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ndim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CH" sz="1800" b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3214733"/>
                  </a:ext>
                </a:extLst>
              </a:tr>
              <a:tr h="401758">
                <a:tc>
                  <a:txBody>
                    <a:bodyPr/>
                    <a:lstStyle/>
                    <a:p>
                      <a:r>
                        <a:rPr lang="en-CH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shape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CH" sz="1800" b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(3, 3)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2452231"/>
                  </a:ext>
                </a:extLst>
              </a:tr>
              <a:tr h="382536">
                <a:tc>
                  <a:txBody>
                    <a:bodyPr/>
                    <a:lstStyle/>
                    <a:p>
                      <a:r>
                        <a:rPr lang="en-CH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strides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CH" sz="1800" b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(24, 8)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6865482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AB699E9D-3EF9-4505-515A-DDD5785706D6}"/>
              </a:ext>
            </a:extLst>
          </p:cNvPr>
          <p:cNvSpPr txBox="1"/>
          <p:nvPr/>
        </p:nvSpPr>
        <p:spPr>
          <a:xfrm>
            <a:off x="839415" y="631344"/>
            <a:ext cx="1944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Memory block</a:t>
            </a:r>
          </a:p>
        </p:txBody>
      </p:sp>
      <p:sp>
        <p:nvSpPr>
          <p:cNvPr id="12" name="Left Brace 11">
            <a:extLst>
              <a:ext uri="{FF2B5EF4-FFF2-40B4-BE49-F238E27FC236}">
                <a16:creationId xmlns:a16="http://schemas.microsoft.com/office/drawing/2014/main" id="{13FAB869-7F9F-DE79-4688-406EE3EE0CB4}"/>
              </a:ext>
            </a:extLst>
          </p:cNvPr>
          <p:cNvSpPr/>
          <p:nvPr/>
        </p:nvSpPr>
        <p:spPr>
          <a:xfrm rot="16200000">
            <a:off x="1499645" y="1578896"/>
            <a:ext cx="248369" cy="1435616"/>
          </a:xfrm>
          <a:prstGeom prst="lef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0A68FE8-43DE-B495-4675-023AEF015B66}"/>
              </a:ext>
            </a:extLst>
          </p:cNvPr>
          <p:cNvSpPr txBox="1"/>
          <p:nvPr/>
        </p:nvSpPr>
        <p:spPr>
          <a:xfrm>
            <a:off x="1086471" y="2354903"/>
            <a:ext cx="1378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dirty="0"/>
              <a:t>24 bytes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606BCB-584F-C7C7-AFC1-04E62C9E1124}"/>
              </a:ext>
            </a:extLst>
          </p:cNvPr>
          <p:cNvSpPr txBox="1"/>
          <p:nvPr/>
        </p:nvSpPr>
        <p:spPr>
          <a:xfrm>
            <a:off x="1775520" y="2636912"/>
            <a:ext cx="2592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b="1" dirty="0">
                <a:solidFill>
                  <a:schemeClr val="bg1">
                    <a:lumMod val="50000"/>
                  </a:schemeClr>
                </a:solidFill>
              </a:rPr>
              <a:t>NumPy array metadata</a:t>
            </a:r>
          </a:p>
        </p:txBody>
      </p:sp>
      <p:pic>
        <p:nvPicPr>
          <p:cNvPr id="10242" name="Picture 2" descr="Amazon.com: Xeehwb 2 Pack Classic Kaleidoscope Toy,Magic Rotating  Kaleidoscope,Stretchable Long World Kaleidoscope,Educational Toy  Kaleidoscope for Children Gifts : Toys &amp; Games">
            <a:extLst>
              <a:ext uri="{FF2B5EF4-FFF2-40B4-BE49-F238E27FC236}">
                <a16:creationId xmlns:a16="http://schemas.microsoft.com/office/drawing/2014/main" id="{567DEA0D-34F9-3473-3CBC-6711C09720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320" b="64420" l="4027" r="96980">
                        <a14:foregroundMark x1="11633" y1="43094" x2="15884" y2="35580"/>
                        <a14:foregroundMark x1="26063" y1="57680" x2="38702" y2="59337"/>
                        <a14:foregroundMark x1="33669" y1="60552" x2="19687" y2="57680"/>
                        <a14:foregroundMark x1="11633" y1="51381" x2="7494" y2="32597"/>
                        <a14:foregroundMark x1="10850" y1="31381" x2="5369" y2="43867"/>
                        <a14:foregroundMark x1="4027" y1="45525" x2="4027" y2="45525"/>
                        <a14:foregroundMark x1="32774" y1="20110" x2="41163" y2="16354"/>
                        <a14:foregroundMark x1="41163" y1="16022" x2="31544" y2="18895"/>
                        <a14:foregroundMark x1="59396" y1="5525" x2="77964" y2="11823"/>
                        <a14:foregroundMark x1="80425" y1="11823" x2="79195" y2="9724"/>
                        <a14:foregroundMark x1="85570" y1="12597" x2="91834" y2="14696"/>
                        <a14:foregroundMark x1="88479" y1="10166" x2="96980" y2="18453"/>
                        <a14:foregroundMark x1="31991" y1="64420" x2="37472" y2="64420"/>
                        <a14:foregroundMark x1="68680" y1="3204" x2="67002" y2="2320"/>
                        <a14:foregroundMark x1="5817" y1="43646" x2="5034" y2="3149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32468"/>
          <a:stretch/>
        </p:blipFill>
        <p:spPr bwMode="auto">
          <a:xfrm flipH="1">
            <a:off x="5317566" y="3501008"/>
            <a:ext cx="2210340" cy="1512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9684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90D6FB-C8AD-17CF-5068-8153A4D2C3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A7F7A8-07FD-01B3-8F1C-10C73D19C9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855121-DC15-2365-17CE-AD98CE9AC2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4768E1-3389-FE24-343C-D1A5760ED79E}"/>
              </a:ext>
            </a:extLst>
          </p:cNvPr>
          <p:cNvSpPr txBox="1"/>
          <p:nvPr/>
        </p:nvSpPr>
        <p:spPr>
          <a:xfrm>
            <a:off x="6965268" y="994971"/>
            <a:ext cx="2376264" cy="92333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H" dirty="0"/>
              <a:t>Metadata tells NumPy how to interpret the memory block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5377BC9B-D5C4-51BB-634B-8AACCB3DB74D}"/>
              </a:ext>
            </a:extLst>
          </p:cNvPr>
          <p:cNvGraphicFramePr>
            <a:graphicFrameLocks noGrp="1"/>
          </p:cNvGraphicFramePr>
          <p:nvPr/>
        </p:nvGraphicFramePr>
        <p:xfrm>
          <a:off x="911424" y="1052736"/>
          <a:ext cx="4406886" cy="4734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9654">
                  <a:extLst>
                    <a:ext uri="{9D8B030D-6E8A-4147-A177-3AD203B41FA5}">
                      <a16:colId xmlns:a16="http://schemas.microsoft.com/office/drawing/2014/main" val="192593557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1194640416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501113775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1120167580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241209916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3588069149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1236301219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1558425767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2776569343"/>
                    </a:ext>
                  </a:extLst>
                </a:gridCol>
              </a:tblGrid>
              <a:tr h="473452"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904975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2631CD9A-523A-9094-3367-FF8159A176C9}"/>
              </a:ext>
            </a:extLst>
          </p:cNvPr>
          <p:cNvSpPr txBox="1"/>
          <p:nvPr/>
        </p:nvSpPr>
        <p:spPr>
          <a:xfrm>
            <a:off x="551384" y="1526188"/>
            <a:ext cx="12241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dirty="0"/>
              <a:t>int64</a:t>
            </a:r>
          </a:p>
          <a:p>
            <a:pPr algn="ctr"/>
            <a:r>
              <a:rPr lang="en-CH" dirty="0"/>
              <a:t>8 bytes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583B5EB4-6273-66D6-FC27-C21A9DFDAB0B}"/>
              </a:ext>
            </a:extLst>
          </p:cNvPr>
          <p:cNvGraphicFramePr>
            <a:graphicFrameLocks noGrp="1"/>
          </p:cNvGraphicFramePr>
          <p:nvPr/>
        </p:nvGraphicFramePr>
        <p:xfrm>
          <a:off x="1847528" y="3043286"/>
          <a:ext cx="3127896" cy="15878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3948">
                  <a:extLst>
                    <a:ext uri="{9D8B030D-6E8A-4147-A177-3AD203B41FA5}">
                      <a16:colId xmlns:a16="http://schemas.microsoft.com/office/drawing/2014/main" val="2080692857"/>
                    </a:ext>
                  </a:extLst>
                </a:gridCol>
                <a:gridCol w="1563948">
                  <a:extLst>
                    <a:ext uri="{9D8B030D-6E8A-4147-A177-3AD203B41FA5}">
                      <a16:colId xmlns:a16="http://schemas.microsoft.com/office/drawing/2014/main" val="1812720496"/>
                    </a:ext>
                  </a:extLst>
                </a:gridCol>
              </a:tblGrid>
              <a:tr h="401758">
                <a:tc>
                  <a:txBody>
                    <a:bodyPr/>
                    <a:lstStyle/>
                    <a:p>
                      <a:r>
                        <a:rPr lang="en-CH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dtype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CH" sz="1800" b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int64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1231931"/>
                  </a:ext>
                </a:extLst>
              </a:tr>
              <a:tr h="401758">
                <a:tc>
                  <a:txBody>
                    <a:bodyPr/>
                    <a:lstStyle/>
                    <a:p>
                      <a:r>
                        <a:rPr lang="en-CH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ndim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CH" sz="1800" b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3214733"/>
                  </a:ext>
                </a:extLst>
              </a:tr>
              <a:tr h="401758">
                <a:tc>
                  <a:txBody>
                    <a:bodyPr/>
                    <a:lstStyle/>
                    <a:p>
                      <a:r>
                        <a:rPr lang="en-CH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shape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CH" sz="1800" b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(3, 3)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2452231"/>
                  </a:ext>
                </a:extLst>
              </a:tr>
              <a:tr h="382536">
                <a:tc>
                  <a:txBody>
                    <a:bodyPr/>
                    <a:lstStyle/>
                    <a:p>
                      <a:r>
                        <a:rPr lang="en-CH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strides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CH" sz="1800" b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(24, 8)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6865482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AB699E9D-3EF9-4505-515A-DDD5785706D6}"/>
              </a:ext>
            </a:extLst>
          </p:cNvPr>
          <p:cNvSpPr txBox="1"/>
          <p:nvPr/>
        </p:nvSpPr>
        <p:spPr>
          <a:xfrm>
            <a:off x="839415" y="631344"/>
            <a:ext cx="1944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Memory block</a:t>
            </a:r>
          </a:p>
        </p:txBody>
      </p:sp>
      <p:sp>
        <p:nvSpPr>
          <p:cNvPr id="12" name="Left Brace 11">
            <a:extLst>
              <a:ext uri="{FF2B5EF4-FFF2-40B4-BE49-F238E27FC236}">
                <a16:creationId xmlns:a16="http://schemas.microsoft.com/office/drawing/2014/main" id="{13FAB869-7F9F-DE79-4688-406EE3EE0CB4}"/>
              </a:ext>
            </a:extLst>
          </p:cNvPr>
          <p:cNvSpPr/>
          <p:nvPr/>
        </p:nvSpPr>
        <p:spPr>
          <a:xfrm rot="16200000">
            <a:off x="1499645" y="1578896"/>
            <a:ext cx="248369" cy="1435616"/>
          </a:xfrm>
          <a:prstGeom prst="lef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0A68FE8-43DE-B495-4675-023AEF015B66}"/>
              </a:ext>
            </a:extLst>
          </p:cNvPr>
          <p:cNvSpPr txBox="1"/>
          <p:nvPr/>
        </p:nvSpPr>
        <p:spPr>
          <a:xfrm>
            <a:off x="1086471" y="2354903"/>
            <a:ext cx="1378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dirty="0"/>
              <a:t>24 bytes</a:t>
            </a: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A0B3F010-D4A7-47CF-4DAF-66EC2B6A9350}"/>
              </a:ext>
            </a:extLst>
          </p:cNvPr>
          <p:cNvGraphicFramePr>
            <a:graphicFrameLocks noGrp="1"/>
          </p:cNvGraphicFramePr>
          <p:nvPr/>
        </p:nvGraphicFramePr>
        <p:xfrm>
          <a:off x="8307711" y="3187302"/>
          <a:ext cx="1892745" cy="15878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0915">
                  <a:extLst>
                    <a:ext uri="{9D8B030D-6E8A-4147-A177-3AD203B41FA5}">
                      <a16:colId xmlns:a16="http://schemas.microsoft.com/office/drawing/2014/main" val="371355521"/>
                    </a:ext>
                  </a:extLst>
                </a:gridCol>
                <a:gridCol w="630915">
                  <a:extLst>
                    <a:ext uri="{9D8B030D-6E8A-4147-A177-3AD203B41FA5}">
                      <a16:colId xmlns:a16="http://schemas.microsoft.com/office/drawing/2014/main" val="1890143904"/>
                    </a:ext>
                  </a:extLst>
                </a:gridCol>
                <a:gridCol w="630915">
                  <a:extLst>
                    <a:ext uri="{9D8B030D-6E8A-4147-A177-3AD203B41FA5}">
                      <a16:colId xmlns:a16="http://schemas.microsoft.com/office/drawing/2014/main" val="3423238042"/>
                    </a:ext>
                  </a:extLst>
                </a:gridCol>
              </a:tblGrid>
              <a:tr h="52927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2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2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2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9756804"/>
                  </a:ext>
                </a:extLst>
              </a:tr>
              <a:tr h="52927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2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2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2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9564170"/>
                  </a:ext>
                </a:extLst>
              </a:tr>
              <a:tr h="52927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2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2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2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1254224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C0AC2FAF-FE4B-C385-F712-830824B8B20A}"/>
              </a:ext>
            </a:extLst>
          </p:cNvPr>
          <p:cNvSpPr txBox="1"/>
          <p:nvPr/>
        </p:nvSpPr>
        <p:spPr>
          <a:xfrm>
            <a:off x="8245970" y="2780928"/>
            <a:ext cx="1944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NumPy view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606BCB-584F-C7C7-AFC1-04E62C9E1124}"/>
              </a:ext>
            </a:extLst>
          </p:cNvPr>
          <p:cNvSpPr txBox="1"/>
          <p:nvPr/>
        </p:nvSpPr>
        <p:spPr>
          <a:xfrm>
            <a:off x="1775520" y="2636912"/>
            <a:ext cx="2592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b="1" dirty="0">
                <a:solidFill>
                  <a:schemeClr val="bg1">
                    <a:lumMod val="50000"/>
                  </a:schemeClr>
                </a:solidFill>
              </a:rPr>
              <a:t>NumPy array metadata</a:t>
            </a:r>
          </a:p>
        </p:txBody>
      </p:sp>
      <p:pic>
        <p:nvPicPr>
          <p:cNvPr id="10242" name="Picture 2" descr="Amazon.com: Xeehwb 2 Pack Classic Kaleidoscope Toy,Magic Rotating  Kaleidoscope,Stretchable Long World Kaleidoscope,Educational Toy  Kaleidoscope for Children Gifts : Toys &amp; Games">
            <a:extLst>
              <a:ext uri="{FF2B5EF4-FFF2-40B4-BE49-F238E27FC236}">
                <a16:creationId xmlns:a16="http://schemas.microsoft.com/office/drawing/2014/main" id="{567DEA0D-34F9-3473-3CBC-6711C09720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320" b="64420" l="4027" r="96980">
                        <a14:foregroundMark x1="11633" y1="43094" x2="15884" y2="35580"/>
                        <a14:foregroundMark x1="26063" y1="57680" x2="38702" y2="59337"/>
                        <a14:foregroundMark x1="33669" y1="60552" x2="19687" y2="57680"/>
                        <a14:foregroundMark x1="11633" y1="51381" x2="7494" y2="32597"/>
                        <a14:foregroundMark x1="10850" y1="31381" x2="5369" y2="43867"/>
                        <a14:foregroundMark x1="4027" y1="45525" x2="4027" y2="45525"/>
                        <a14:foregroundMark x1="32774" y1="20110" x2="41163" y2="16354"/>
                        <a14:foregroundMark x1="41163" y1="16022" x2="31544" y2="18895"/>
                        <a14:foregroundMark x1="59396" y1="5525" x2="77964" y2="11823"/>
                        <a14:foregroundMark x1="80425" y1="11823" x2="79195" y2="9724"/>
                        <a14:foregroundMark x1="85570" y1="12597" x2="91834" y2="14696"/>
                        <a14:foregroundMark x1="88479" y1="10166" x2="96980" y2="18453"/>
                        <a14:foregroundMark x1="31991" y1="64420" x2="37472" y2="64420"/>
                        <a14:foregroundMark x1="68680" y1="3204" x2="67002" y2="2320"/>
                        <a14:foregroundMark x1="5817" y1="43646" x2="5034" y2="3149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32468"/>
          <a:stretch/>
        </p:blipFill>
        <p:spPr bwMode="auto">
          <a:xfrm flipH="1">
            <a:off x="5317566" y="3501008"/>
            <a:ext cx="2210340" cy="1512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Amazon.com: Xeehwb 2 Pack Classic Kaleidoscope Toy,Magic Rotating  Kaleidoscope,Stretchable Long World Kaleidoscope,Educational Toy  Kaleidoscope for Children Gifts : Toys &amp; Games">
            <a:extLst>
              <a:ext uri="{FF2B5EF4-FFF2-40B4-BE49-F238E27FC236}">
                <a16:creationId xmlns:a16="http://schemas.microsoft.com/office/drawing/2014/main" id="{9F429F5C-59A9-35C0-0A48-922D254620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264" t="55936"/>
          <a:stretch/>
        </p:blipFill>
        <p:spPr bwMode="auto">
          <a:xfrm flipH="1">
            <a:off x="7868493" y="5469107"/>
            <a:ext cx="1121430" cy="986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Amazon.com: Xeehwb 2 Pack Classic Kaleidoscope Toy,Magic Rotating  Kaleidoscope,Stretchable Long World Kaleidoscope,Educational Toy  Kaleidoscope for Children Gifts : Toys &amp; Games">
            <a:extLst>
              <a:ext uri="{FF2B5EF4-FFF2-40B4-BE49-F238E27FC236}">
                <a16:creationId xmlns:a16="http://schemas.microsoft.com/office/drawing/2014/main" id="{9A3E9AE0-EE5B-D10A-B8E8-6F7FE3E66E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6" t="65001" r="61717" b="-186"/>
          <a:stretch/>
        </p:blipFill>
        <p:spPr bwMode="auto">
          <a:xfrm flipH="1">
            <a:off x="8723131" y="4925021"/>
            <a:ext cx="780492" cy="724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07418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90D6FB-C8AD-17CF-5068-8153A4D2C3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A7F7A8-07FD-01B3-8F1C-10C73D19C9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855121-DC15-2365-17CE-AD98CE9AC2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F4FD552-0A7B-9DD1-193A-C7D6508817B4}"/>
              </a:ext>
            </a:extLst>
          </p:cNvPr>
          <p:cNvSpPr txBox="1"/>
          <p:nvPr/>
        </p:nvSpPr>
        <p:spPr>
          <a:xfrm>
            <a:off x="8952975" y="1017438"/>
            <a:ext cx="1944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NumPy view</a:t>
            </a:r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26B62287-E67C-2C74-3A19-9D8E6CF1DB91}"/>
              </a:ext>
            </a:extLst>
          </p:cNvPr>
          <p:cNvGraphicFramePr>
            <a:graphicFrameLocks noGrp="1"/>
          </p:cNvGraphicFramePr>
          <p:nvPr/>
        </p:nvGraphicFramePr>
        <p:xfrm>
          <a:off x="7944864" y="3366494"/>
          <a:ext cx="3960441" cy="365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0049">
                  <a:extLst>
                    <a:ext uri="{9D8B030D-6E8A-4147-A177-3AD203B41FA5}">
                      <a16:colId xmlns:a16="http://schemas.microsoft.com/office/drawing/2014/main" val="371355521"/>
                    </a:ext>
                  </a:extLst>
                </a:gridCol>
                <a:gridCol w="440049">
                  <a:extLst>
                    <a:ext uri="{9D8B030D-6E8A-4147-A177-3AD203B41FA5}">
                      <a16:colId xmlns:a16="http://schemas.microsoft.com/office/drawing/2014/main" val="1890143904"/>
                    </a:ext>
                  </a:extLst>
                </a:gridCol>
                <a:gridCol w="440049">
                  <a:extLst>
                    <a:ext uri="{9D8B030D-6E8A-4147-A177-3AD203B41FA5}">
                      <a16:colId xmlns:a16="http://schemas.microsoft.com/office/drawing/2014/main" val="3423238042"/>
                    </a:ext>
                  </a:extLst>
                </a:gridCol>
                <a:gridCol w="440049">
                  <a:extLst>
                    <a:ext uri="{9D8B030D-6E8A-4147-A177-3AD203B41FA5}">
                      <a16:colId xmlns:a16="http://schemas.microsoft.com/office/drawing/2014/main" val="3585839213"/>
                    </a:ext>
                  </a:extLst>
                </a:gridCol>
                <a:gridCol w="440049">
                  <a:extLst>
                    <a:ext uri="{9D8B030D-6E8A-4147-A177-3AD203B41FA5}">
                      <a16:colId xmlns:a16="http://schemas.microsoft.com/office/drawing/2014/main" val="1895507969"/>
                    </a:ext>
                  </a:extLst>
                </a:gridCol>
                <a:gridCol w="440049">
                  <a:extLst>
                    <a:ext uri="{9D8B030D-6E8A-4147-A177-3AD203B41FA5}">
                      <a16:colId xmlns:a16="http://schemas.microsoft.com/office/drawing/2014/main" val="3131941444"/>
                    </a:ext>
                  </a:extLst>
                </a:gridCol>
                <a:gridCol w="440049">
                  <a:extLst>
                    <a:ext uri="{9D8B030D-6E8A-4147-A177-3AD203B41FA5}">
                      <a16:colId xmlns:a16="http://schemas.microsoft.com/office/drawing/2014/main" val="504182679"/>
                    </a:ext>
                  </a:extLst>
                </a:gridCol>
                <a:gridCol w="440049">
                  <a:extLst>
                    <a:ext uri="{9D8B030D-6E8A-4147-A177-3AD203B41FA5}">
                      <a16:colId xmlns:a16="http://schemas.microsoft.com/office/drawing/2014/main" val="3735534231"/>
                    </a:ext>
                  </a:extLst>
                </a:gridCol>
                <a:gridCol w="440049">
                  <a:extLst>
                    <a:ext uri="{9D8B030D-6E8A-4147-A177-3AD203B41FA5}">
                      <a16:colId xmlns:a16="http://schemas.microsoft.com/office/drawing/2014/main" val="1814250458"/>
                    </a:ext>
                  </a:extLst>
                </a:gridCol>
              </a:tblGrid>
              <a:tr h="36556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9756804"/>
                  </a:ext>
                </a:extLst>
              </a:tr>
            </a:tbl>
          </a:graphicData>
        </a:graphic>
      </p:graphicFrame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18F80FFA-0FD8-C324-C70B-68DE96C1AA21}"/>
              </a:ext>
            </a:extLst>
          </p:cNvPr>
          <p:cNvGraphicFramePr>
            <a:graphicFrameLocks noGrp="1"/>
          </p:cNvGraphicFramePr>
          <p:nvPr/>
        </p:nvGraphicFramePr>
        <p:xfrm>
          <a:off x="9489081" y="5721816"/>
          <a:ext cx="872006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6003">
                  <a:extLst>
                    <a:ext uri="{9D8B030D-6E8A-4147-A177-3AD203B41FA5}">
                      <a16:colId xmlns:a16="http://schemas.microsoft.com/office/drawing/2014/main" val="371355521"/>
                    </a:ext>
                  </a:extLst>
                </a:gridCol>
                <a:gridCol w="436003">
                  <a:extLst>
                    <a:ext uri="{9D8B030D-6E8A-4147-A177-3AD203B41FA5}">
                      <a16:colId xmlns:a16="http://schemas.microsoft.com/office/drawing/2014/main" val="342323804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975680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1254224"/>
                  </a:ext>
                </a:extLst>
              </a:tr>
            </a:tbl>
          </a:graphicData>
        </a:graphic>
      </p:graphicFrame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64505C8B-8025-3215-E7F9-640875EEE956}"/>
              </a:ext>
            </a:extLst>
          </p:cNvPr>
          <p:cNvGraphicFramePr>
            <a:graphicFrameLocks noGrp="1"/>
          </p:cNvGraphicFramePr>
          <p:nvPr/>
        </p:nvGraphicFramePr>
        <p:xfrm>
          <a:off x="9271080" y="4273559"/>
          <a:ext cx="1308009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6003">
                  <a:extLst>
                    <a:ext uri="{9D8B030D-6E8A-4147-A177-3AD203B41FA5}">
                      <a16:colId xmlns:a16="http://schemas.microsoft.com/office/drawing/2014/main" val="371355521"/>
                    </a:ext>
                  </a:extLst>
                </a:gridCol>
                <a:gridCol w="436003">
                  <a:extLst>
                    <a:ext uri="{9D8B030D-6E8A-4147-A177-3AD203B41FA5}">
                      <a16:colId xmlns:a16="http://schemas.microsoft.com/office/drawing/2014/main" val="1890143904"/>
                    </a:ext>
                  </a:extLst>
                </a:gridCol>
                <a:gridCol w="436003">
                  <a:extLst>
                    <a:ext uri="{9D8B030D-6E8A-4147-A177-3AD203B41FA5}">
                      <a16:colId xmlns:a16="http://schemas.microsoft.com/office/drawing/2014/main" val="342323804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975680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956417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1254224"/>
                  </a:ext>
                </a:extLst>
              </a:tr>
            </a:tbl>
          </a:graphicData>
        </a:graphic>
      </p:graphicFrame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34D3D8BA-EBB7-5E06-1F25-52D53C4C4501}"/>
              </a:ext>
            </a:extLst>
          </p:cNvPr>
          <p:cNvGraphicFramePr>
            <a:graphicFrameLocks noGrp="1"/>
          </p:cNvGraphicFramePr>
          <p:nvPr/>
        </p:nvGraphicFramePr>
        <p:xfrm>
          <a:off x="9271080" y="1737747"/>
          <a:ext cx="1308009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6003">
                  <a:extLst>
                    <a:ext uri="{9D8B030D-6E8A-4147-A177-3AD203B41FA5}">
                      <a16:colId xmlns:a16="http://schemas.microsoft.com/office/drawing/2014/main" val="371355521"/>
                    </a:ext>
                  </a:extLst>
                </a:gridCol>
                <a:gridCol w="436003">
                  <a:extLst>
                    <a:ext uri="{9D8B030D-6E8A-4147-A177-3AD203B41FA5}">
                      <a16:colId xmlns:a16="http://schemas.microsoft.com/office/drawing/2014/main" val="1890143904"/>
                    </a:ext>
                  </a:extLst>
                </a:gridCol>
                <a:gridCol w="436003">
                  <a:extLst>
                    <a:ext uri="{9D8B030D-6E8A-4147-A177-3AD203B41FA5}">
                      <a16:colId xmlns:a16="http://schemas.microsoft.com/office/drawing/2014/main" val="342323804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975680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956417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1254224"/>
                  </a:ext>
                </a:extLst>
              </a:tr>
            </a:tbl>
          </a:graphicData>
        </a:graphic>
      </p:graphicFrame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A2230A15-A97F-5E02-4B4D-5BEFE76CC04C}"/>
              </a:ext>
            </a:extLst>
          </p:cNvPr>
          <p:cNvGraphicFramePr>
            <a:graphicFrameLocks noGrp="1"/>
          </p:cNvGraphicFramePr>
          <p:nvPr/>
        </p:nvGraphicFramePr>
        <p:xfrm>
          <a:off x="680956" y="381262"/>
          <a:ext cx="4406886" cy="4734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9654">
                  <a:extLst>
                    <a:ext uri="{9D8B030D-6E8A-4147-A177-3AD203B41FA5}">
                      <a16:colId xmlns:a16="http://schemas.microsoft.com/office/drawing/2014/main" val="192593557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1194640416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501113775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1120167580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241209916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3588069149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1236301219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1558425767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2776569343"/>
                    </a:ext>
                  </a:extLst>
                </a:gridCol>
              </a:tblGrid>
              <a:tr h="473452"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904975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EACBACB7-E568-DAF1-3534-42BC9CA3C745}"/>
              </a:ext>
            </a:extLst>
          </p:cNvPr>
          <p:cNvSpPr txBox="1"/>
          <p:nvPr/>
        </p:nvSpPr>
        <p:spPr>
          <a:xfrm>
            <a:off x="529604" y="-48947"/>
            <a:ext cx="1944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Memory block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19EA38-61F4-DE39-6743-E7E35518A587}"/>
              </a:ext>
            </a:extLst>
          </p:cNvPr>
          <p:cNvSpPr txBox="1"/>
          <p:nvPr/>
        </p:nvSpPr>
        <p:spPr>
          <a:xfrm>
            <a:off x="541864" y="3368784"/>
            <a:ext cx="280952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CH" dirty="0">
                <a:solidFill>
                  <a:srgbClr val="0ECC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x.ravel()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870E2A-DC9C-B836-0F1D-D65C1DF4BEAD}"/>
              </a:ext>
            </a:extLst>
          </p:cNvPr>
          <p:cNvSpPr txBox="1"/>
          <p:nvPr/>
        </p:nvSpPr>
        <p:spPr>
          <a:xfrm>
            <a:off x="974519" y="1017438"/>
            <a:ext cx="1944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b="1" dirty="0"/>
              <a:t>NumPy operation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142AA83-82E0-FF00-14CA-2EF66F27336E}"/>
              </a:ext>
            </a:extLst>
          </p:cNvPr>
          <p:cNvSpPr txBox="1"/>
          <p:nvPr/>
        </p:nvSpPr>
        <p:spPr>
          <a:xfrm>
            <a:off x="541864" y="4635847"/>
            <a:ext cx="280952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CH" dirty="0">
                <a:solidFill>
                  <a:srgbClr val="0ECC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x.T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5DE99C-D596-A556-D2D0-76CC8FCBBBDA}"/>
              </a:ext>
            </a:extLst>
          </p:cNvPr>
          <p:cNvSpPr txBox="1"/>
          <p:nvPr/>
        </p:nvSpPr>
        <p:spPr>
          <a:xfrm>
            <a:off x="541864" y="5902910"/>
            <a:ext cx="280952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CH" dirty="0">
                <a:solidFill>
                  <a:srgbClr val="0ECC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x[::2, ::2]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8C64E7-4B03-82D6-6BBA-C34899D79F74}"/>
              </a:ext>
            </a:extLst>
          </p:cNvPr>
          <p:cNvSpPr txBox="1"/>
          <p:nvPr/>
        </p:nvSpPr>
        <p:spPr>
          <a:xfrm>
            <a:off x="541864" y="2101721"/>
            <a:ext cx="280952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CH" dirty="0">
                <a:solidFill>
                  <a:srgbClr val="0ECC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50003A-C803-65D7-049F-87938CBF5F54}"/>
              </a:ext>
            </a:extLst>
          </p:cNvPr>
          <p:cNvSpPr txBox="1"/>
          <p:nvPr/>
        </p:nvSpPr>
        <p:spPr>
          <a:xfrm>
            <a:off x="6551096" y="294822"/>
            <a:ext cx="3204608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H" dirty="0"/>
              <a:t>The same memory block can be interpreted in many ways</a:t>
            </a:r>
          </a:p>
        </p:txBody>
      </p:sp>
    </p:spTree>
    <p:extLst>
      <p:ext uri="{BB962C8B-B14F-4D97-AF65-F5344CB8AC3E}">
        <p14:creationId xmlns:p14="http://schemas.microsoft.com/office/powerpoint/2010/main" val="14914764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90D6FB-C8AD-17CF-5068-8153A4D2C3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A7F7A8-07FD-01B3-8F1C-10C73D19C9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855121-DC15-2365-17CE-AD98CE9AC2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F4FD552-0A7B-9DD1-193A-C7D6508817B4}"/>
              </a:ext>
            </a:extLst>
          </p:cNvPr>
          <p:cNvSpPr txBox="1"/>
          <p:nvPr/>
        </p:nvSpPr>
        <p:spPr>
          <a:xfrm>
            <a:off x="8952975" y="1017438"/>
            <a:ext cx="1944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NumPy view</a:t>
            </a:r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26B62287-E67C-2C74-3A19-9D8E6CF1DB91}"/>
              </a:ext>
            </a:extLst>
          </p:cNvPr>
          <p:cNvGraphicFramePr>
            <a:graphicFrameLocks noGrp="1"/>
          </p:cNvGraphicFramePr>
          <p:nvPr/>
        </p:nvGraphicFramePr>
        <p:xfrm>
          <a:off x="7944864" y="3366494"/>
          <a:ext cx="3960441" cy="365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0049">
                  <a:extLst>
                    <a:ext uri="{9D8B030D-6E8A-4147-A177-3AD203B41FA5}">
                      <a16:colId xmlns:a16="http://schemas.microsoft.com/office/drawing/2014/main" val="371355521"/>
                    </a:ext>
                  </a:extLst>
                </a:gridCol>
                <a:gridCol w="440049">
                  <a:extLst>
                    <a:ext uri="{9D8B030D-6E8A-4147-A177-3AD203B41FA5}">
                      <a16:colId xmlns:a16="http://schemas.microsoft.com/office/drawing/2014/main" val="1890143904"/>
                    </a:ext>
                  </a:extLst>
                </a:gridCol>
                <a:gridCol w="440049">
                  <a:extLst>
                    <a:ext uri="{9D8B030D-6E8A-4147-A177-3AD203B41FA5}">
                      <a16:colId xmlns:a16="http://schemas.microsoft.com/office/drawing/2014/main" val="3423238042"/>
                    </a:ext>
                  </a:extLst>
                </a:gridCol>
                <a:gridCol w="440049">
                  <a:extLst>
                    <a:ext uri="{9D8B030D-6E8A-4147-A177-3AD203B41FA5}">
                      <a16:colId xmlns:a16="http://schemas.microsoft.com/office/drawing/2014/main" val="3585839213"/>
                    </a:ext>
                  </a:extLst>
                </a:gridCol>
                <a:gridCol w="440049">
                  <a:extLst>
                    <a:ext uri="{9D8B030D-6E8A-4147-A177-3AD203B41FA5}">
                      <a16:colId xmlns:a16="http://schemas.microsoft.com/office/drawing/2014/main" val="1895507969"/>
                    </a:ext>
                  </a:extLst>
                </a:gridCol>
                <a:gridCol w="440049">
                  <a:extLst>
                    <a:ext uri="{9D8B030D-6E8A-4147-A177-3AD203B41FA5}">
                      <a16:colId xmlns:a16="http://schemas.microsoft.com/office/drawing/2014/main" val="3131941444"/>
                    </a:ext>
                  </a:extLst>
                </a:gridCol>
                <a:gridCol w="440049">
                  <a:extLst>
                    <a:ext uri="{9D8B030D-6E8A-4147-A177-3AD203B41FA5}">
                      <a16:colId xmlns:a16="http://schemas.microsoft.com/office/drawing/2014/main" val="504182679"/>
                    </a:ext>
                  </a:extLst>
                </a:gridCol>
                <a:gridCol w="440049">
                  <a:extLst>
                    <a:ext uri="{9D8B030D-6E8A-4147-A177-3AD203B41FA5}">
                      <a16:colId xmlns:a16="http://schemas.microsoft.com/office/drawing/2014/main" val="3735534231"/>
                    </a:ext>
                  </a:extLst>
                </a:gridCol>
                <a:gridCol w="440049">
                  <a:extLst>
                    <a:ext uri="{9D8B030D-6E8A-4147-A177-3AD203B41FA5}">
                      <a16:colId xmlns:a16="http://schemas.microsoft.com/office/drawing/2014/main" val="1814250458"/>
                    </a:ext>
                  </a:extLst>
                </a:gridCol>
              </a:tblGrid>
              <a:tr h="36556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9756804"/>
                  </a:ext>
                </a:extLst>
              </a:tr>
            </a:tbl>
          </a:graphicData>
        </a:graphic>
      </p:graphicFrame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18F80FFA-0FD8-C324-C70B-68DE96C1AA21}"/>
              </a:ext>
            </a:extLst>
          </p:cNvPr>
          <p:cNvGraphicFramePr>
            <a:graphicFrameLocks noGrp="1"/>
          </p:cNvGraphicFramePr>
          <p:nvPr/>
        </p:nvGraphicFramePr>
        <p:xfrm>
          <a:off x="9489081" y="5721816"/>
          <a:ext cx="872006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6003">
                  <a:extLst>
                    <a:ext uri="{9D8B030D-6E8A-4147-A177-3AD203B41FA5}">
                      <a16:colId xmlns:a16="http://schemas.microsoft.com/office/drawing/2014/main" val="371355521"/>
                    </a:ext>
                  </a:extLst>
                </a:gridCol>
                <a:gridCol w="436003">
                  <a:extLst>
                    <a:ext uri="{9D8B030D-6E8A-4147-A177-3AD203B41FA5}">
                      <a16:colId xmlns:a16="http://schemas.microsoft.com/office/drawing/2014/main" val="342323804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975680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1254224"/>
                  </a:ext>
                </a:extLst>
              </a:tr>
            </a:tbl>
          </a:graphicData>
        </a:graphic>
      </p:graphicFrame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64505C8B-8025-3215-E7F9-640875EEE956}"/>
              </a:ext>
            </a:extLst>
          </p:cNvPr>
          <p:cNvGraphicFramePr>
            <a:graphicFrameLocks noGrp="1"/>
          </p:cNvGraphicFramePr>
          <p:nvPr/>
        </p:nvGraphicFramePr>
        <p:xfrm>
          <a:off x="9271080" y="4273559"/>
          <a:ext cx="1308009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6003">
                  <a:extLst>
                    <a:ext uri="{9D8B030D-6E8A-4147-A177-3AD203B41FA5}">
                      <a16:colId xmlns:a16="http://schemas.microsoft.com/office/drawing/2014/main" val="371355521"/>
                    </a:ext>
                  </a:extLst>
                </a:gridCol>
                <a:gridCol w="436003">
                  <a:extLst>
                    <a:ext uri="{9D8B030D-6E8A-4147-A177-3AD203B41FA5}">
                      <a16:colId xmlns:a16="http://schemas.microsoft.com/office/drawing/2014/main" val="1890143904"/>
                    </a:ext>
                  </a:extLst>
                </a:gridCol>
                <a:gridCol w="436003">
                  <a:extLst>
                    <a:ext uri="{9D8B030D-6E8A-4147-A177-3AD203B41FA5}">
                      <a16:colId xmlns:a16="http://schemas.microsoft.com/office/drawing/2014/main" val="342323804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975680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956417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1254224"/>
                  </a:ext>
                </a:extLst>
              </a:tr>
            </a:tbl>
          </a:graphicData>
        </a:graphic>
      </p:graphicFrame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34D3D8BA-EBB7-5E06-1F25-52D53C4C4501}"/>
              </a:ext>
            </a:extLst>
          </p:cNvPr>
          <p:cNvGraphicFramePr>
            <a:graphicFrameLocks noGrp="1"/>
          </p:cNvGraphicFramePr>
          <p:nvPr/>
        </p:nvGraphicFramePr>
        <p:xfrm>
          <a:off x="9271080" y="1737747"/>
          <a:ext cx="1308009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6003">
                  <a:extLst>
                    <a:ext uri="{9D8B030D-6E8A-4147-A177-3AD203B41FA5}">
                      <a16:colId xmlns:a16="http://schemas.microsoft.com/office/drawing/2014/main" val="371355521"/>
                    </a:ext>
                  </a:extLst>
                </a:gridCol>
                <a:gridCol w="436003">
                  <a:extLst>
                    <a:ext uri="{9D8B030D-6E8A-4147-A177-3AD203B41FA5}">
                      <a16:colId xmlns:a16="http://schemas.microsoft.com/office/drawing/2014/main" val="1890143904"/>
                    </a:ext>
                  </a:extLst>
                </a:gridCol>
                <a:gridCol w="436003">
                  <a:extLst>
                    <a:ext uri="{9D8B030D-6E8A-4147-A177-3AD203B41FA5}">
                      <a16:colId xmlns:a16="http://schemas.microsoft.com/office/drawing/2014/main" val="342323804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975680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956417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1254224"/>
                  </a:ext>
                </a:extLst>
              </a:tr>
            </a:tbl>
          </a:graphicData>
        </a:graphic>
      </p:graphicFrame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A2230A15-A97F-5E02-4B4D-5BEFE76CC04C}"/>
              </a:ext>
            </a:extLst>
          </p:cNvPr>
          <p:cNvGraphicFramePr>
            <a:graphicFrameLocks noGrp="1"/>
          </p:cNvGraphicFramePr>
          <p:nvPr/>
        </p:nvGraphicFramePr>
        <p:xfrm>
          <a:off x="680956" y="381262"/>
          <a:ext cx="4406886" cy="4734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9654">
                  <a:extLst>
                    <a:ext uri="{9D8B030D-6E8A-4147-A177-3AD203B41FA5}">
                      <a16:colId xmlns:a16="http://schemas.microsoft.com/office/drawing/2014/main" val="192593557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1194640416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501113775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1120167580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241209916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3588069149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1236301219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1558425767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2776569343"/>
                    </a:ext>
                  </a:extLst>
                </a:gridCol>
              </a:tblGrid>
              <a:tr h="473452"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904975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EACBACB7-E568-DAF1-3534-42BC9CA3C745}"/>
              </a:ext>
            </a:extLst>
          </p:cNvPr>
          <p:cNvSpPr txBox="1"/>
          <p:nvPr/>
        </p:nvSpPr>
        <p:spPr>
          <a:xfrm>
            <a:off x="529604" y="-48947"/>
            <a:ext cx="1944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Memory block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19EA38-61F4-DE39-6743-E7E35518A587}"/>
              </a:ext>
            </a:extLst>
          </p:cNvPr>
          <p:cNvSpPr txBox="1"/>
          <p:nvPr/>
        </p:nvSpPr>
        <p:spPr>
          <a:xfrm>
            <a:off x="541864" y="3368784"/>
            <a:ext cx="280952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CH" dirty="0">
                <a:solidFill>
                  <a:srgbClr val="0ECC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x.ravel()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870E2A-DC9C-B836-0F1D-D65C1DF4BEAD}"/>
              </a:ext>
            </a:extLst>
          </p:cNvPr>
          <p:cNvSpPr txBox="1"/>
          <p:nvPr/>
        </p:nvSpPr>
        <p:spPr>
          <a:xfrm>
            <a:off x="974519" y="1017438"/>
            <a:ext cx="1944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b="1" dirty="0"/>
              <a:t>NumPy operation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142AA83-82E0-FF00-14CA-2EF66F27336E}"/>
              </a:ext>
            </a:extLst>
          </p:cNvPr>
          <p:cNvSpPr txBox="1"/>
          <p:nvPr/>
        </p:nvSpPr>
        <p:spPr>
          <a:xfrm>
            <a:off x="541864" y="4635847"/>
            <a:ext cx="280952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CH" dirty="0">
                <a:solidFill>
                  <a:srgbClr val="0ECC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x.T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5DE99C-D596-A556-D2D0-76CC8FCBBBDA}"/>
              </a:ext>
            </a:extLst>
          </p:cNvPr>
          <p:cNvSpPr txBox="1"/>
          <p:nvPr/>
        </p:nvSpPr>
        <p:spPr>
          <a:xfrm>
            <a:off x="541864" y="5902910"/>
            <a:ext cx="280952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CH" dirty="0">
                <a:solidFill>
                  <a:srgbClr val="0ECC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x[::2, ::2]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8C64E7-4B03-82D6-6BBA-C34899D79F74}"/>
              </a:ext>
            </a:extLst>
          </p:cNvPr>
          <p:cNvSpPr txBox="1"/>
          <p:nvPr/>
        </p:nvSpPr>
        <p:spPr>
          <a:xfrm>
            <a:off x="541864" y="2101721"/>
            <a:ext cx="280952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CH" dirty="0">
                <a:solidFill>
                  <a:srgbClr val="0ECC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50003A-C803-65D7-049F-87938CBF5F54}"/>
              </a:ext>
            </a:extLst>
          </p:cNvPr>
          <p:cNvSpPr txBox="1"/>
          <p:nvPr/>
        </p:nvSpPr>
        <p:spPr>
          <a:xfrm>
            <a:off x="6551096" y="294822"/>
            <a:ext cx="3204608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H" dirty="0"/>
              <a:t>The same memory block can be interpreted in many ways</a:t>
            </a:r>
          </a:p>
        </p:txBody>
      </p:sp>
      <p:pic>
        <p:nvPicPr>
          <p:cNvPr id="2" name="Picture 2" descr="Amazon.com: Xeehwb 2 Pack Classic Kaleidoscope Toy,Magic Rotating  Kaleidoscope,Stretchable Long World Kaleidoscope,Educational Toy  Kaleidoscope for Children Gifts : Toys &amp; Games">
            <a:extLst>
              <a:ext uri="{FF2B5EF4-FFF2-40B4-BE49-F238E27FC236}">
                <a16:creationId xmlns:a16="http://schemas.microsoft.com/office/drawing/2014/main" id="{46D12CA3-C936-71D0-72A4-E1EBA9FEDB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320" b="64420" l="4027" r="96980">
                        <a14:foregroundMark x1="11633" y1="43094" x2="15884" y2="35580"/>
                        <a14:foregroundMark x1="26063" y1="57680" x2="38702" y2="59337"/>
                        <a14:foregroundMark x1="33669" y1="60552" x2="19687" y2="57680"/>
                        <a14:foregroundMark x1="11633" y1="51381" x2="7494" y2="32597"/>
                        <a14:foregroundMark x1="10850" y1="31381" x2="5369" y2="43867"/>
                        <a14:foregroundMark x1="4027" y1="45525" x2="4027" y2="45525"/>
                        <a14:foregroundMark x1="32774" y1="20110" x2="41163" y2="16354"/>
                        <a14:foregroundMark x1="41163" y1="16022" x2="31544" y2="18895"/>
                        <a14:foregroundMark x1="59396" y1="5525" x2="77964" y2="11823"/>
                        <a14:foregroundMark x1="80425" y1="11823" x2="79195" y2="9724"/>
                        <a14:foregroundMark x1="85570" y1="12597" x2="91834" y2="14696"/>
                        <a14:foregroundMark x1="88479" y1="10166" x2="96980" y2="18453"/>
                        <a14:foregroundMark x1="31991" y1="64420" x2="37472" y2="64420"/>
                        <a14:foregroundMark x1="68680" y1="3204" x2="67002" y2="2320"/>
                        <a14:foregroundMark x1="5817" y1="43646" x2="5034" y2="3149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32468"/>
          <a:stretch/>
        </p:blipFill>
        <p:spPr bwMode="auto">
          <a:xfrm flipH="1">
            <a:off x="4655840" y="2935887"/>
            <a:ext cx="2210340" cy="1512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13936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90D6FB-C8AD-17CF-5068-8153A4D2C3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A7F7A8-07FD-01B3-8F1C-10C73D19C9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855121-DC15-2365-17CE-AD98CE9AC2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F4FD552-0A7B-9DD1-193A-C7D6508817B4}"/>
              </a:ext>
            </a:extLst>
          </p:cNvPr>
          <p:cNvSpPr txBox="1"/>
          <p:nvPr/>
        </p:nvSpPr>
        <p:spPr>
          <a:xfrm>
            <a:off x="8952975" y="1017438"/>
            <a:ext cx="1944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NumPy view</a:t>
            </a:r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26B62287-E67C-2C74-3A19-9D8E6CF1DB91}"/>
              </a:ext>
            </a:extLst>
          </p:cNvPr>
          <p:cNvGraphicFramePr>
            <a:graphicFrameLocks noGrp="1"/>
          </p:cNvGraphicFramePr>
          <p:nvPr/>
        </p:nvGraphicFramePr>
        <p:xfrm>
          <a:off x="7944864" y="3366494"/>
          <a:ext cx="3960441" cy="365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0049">
                  <a:extLst>
                    <a:ext uri="{9D8B030D-6E8A-4147-A177-3AD203B41FA5}">
                      <a16:colId xmlns:a16="http://schemas.microsoft.com/office/drawing/2014/main" val="371355521"/>
                    </a:ext>
                  </a:extLst>
                </a:gridCol>
                <a:gridCol w="440049">
                  <a:extLst>
                    <a:ext uri="{9D8B030D-6E8A-4147-A177-3AD203B41FA5}">
                      <a16:colId xmlns:a16="http://schemas.microsoft.com/office/drawing/2014/main" val="1890143904"/>
                    </a:ext>
                  </a:extLst>
                </a:gridCol>
                <a:gridCol w="440049">
                  <a:extLst>
                    <a:ext uri="{9D8B030D-6E8A-4147-A177-3AD203B41FA5}">
                      <a16:colId xmlns:a16="http://schemas.microsoft.com/office/drawing/2014/main" val="3423238042"/>
                    </a:ext>
                  </a:extLst>
                </a:gridCol>
                <a:gridCol w="440049">
                  <a:extLst>
                    <a:ext uri="{9D8B030D-6E8A-4147-A177-3AD203B41FA5}">
                      <a16:colId xmlns:a16="http://schemas.microsoft.com/office/drawing/2014/main" val="3585839213"/>
                    </a:ext>
                  </a:extLst>
                </a:gridCol>
                <a:gridCol w="440049">
                  <a:extLst>
                    <a:ext uri="{9D8B030D-6E8A-4147-A177-3AD203B41FA5}">
                      <a16:colId xmlns:a16="http://schemas.microsoft.com/office/drawing/2014/main" val="1895507969"/>
                    </a:ext>
                  </a:extLst>
                </a:gridCol>
                <a:gridCol w="440049">
                  <a:extLst>
                    <a:ext uri="{9D8B030D-6E8A-4147-A177-3AD203B41FA5}">
                      <a16:colId xmlns:a16="http://schemas.microsoft.com/office/drawing/2014/main" val="3131941444"/>
                    </a:ext>
                  </a:extLst>
                </a:gridCol>
                <a:gridCol w="440049">
                  <a:extLst>
                    <a:ext uri="{9D8B030D-6E8A-4147-A177-3AD203B41FA5}">
                      <a16:colId xmlns:a16="http://schemas.microsoft.com/office/drawing/2014/main" val="504182679"/>
                    </a:ext>
                  </a:extLst>
                </a:gridCol>
                <a:gridCol w="440049">
                  <a:extLst>
                    <a:ext uri="{9D8B030D-6E8A-4147-A177-3AD203B41FA5}">
                      <a16:colId xmlns:a16="http://schemas.microsoft.com/office/drawing/2014/main" val="3735534231"/>
                    </a:ext>
                  </a:extLst>
                </a:gridCol>
                <a:gridCol w="440049">
                  <a:extLst>
                    <a:ext uri="{9D8B030D-6E8A-4147-A177-3AD203B41FA5}">
                      <a16:colId xmlns:a16="http://schemas.microsoft.com/office/drawing/2014/main" val="1814250458"/>
                    </a:ext>
                  </a:extLst>
                </a:gridCol>
              </a:tblGrid>
              <a:tr h="36556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9756804"/>
                  </a:ext>
                </a:extLst>
              </a:tr>
            </a:tbl>
          </a:graphicData>
        </a:graphic>
      </p:graphicFrame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18F80FFA-0FD8-C324-C70B-68DE96C1AA21}"/>
              </a:ext>
            </a:extLst>
          </p:cNvPr>
          <p:cNvGraphicFramePr>
            <a:graphicFrameLocks noGrp="1"/>
          </p:cNvGraphicFramePr>
          <p:nvPr/>
        </p:nvGraphicFramePr>
        <p:xfrm>
          <a:off x="9489081" y="5721816"/>
          <a:ext cx="872006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6003">
                  <a:extLst>
                    <a:ext uri="{9D8B030D-6E8A-4147-A177-3AD203B41FA5}">
                      <a16:colId xmlns:a16="http://schemas.microsoft.com/office/drawing/2014/main" val="371355521"/>
                    </a:ext>
                  </a:extLst>
                </a:gridCol>
                <a:gridCol w="436003">
                  <a:extLst>
                    <a:ext uri="{9D8B030D-6E8A-4147-A177-3AD203B41FA5}">
                      <a16:colId xmlns:a16="http://schemas.microsoft.com/office/drawing/2014/main" val="342323804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975680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1254224"/>
                  </a:ext>
                </a:extLst>
              </a:tr>
            </a:tbl>
          </a:graphicData>
        </a:graphic>
      </p:graphicFrame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64505C8B-8025-3215-E7F9-640875EEE956}"/>
              </a:ext>
            </a:extLst>
          </p:cNvPr>
          <p:cNvGraphicFramePr>
            <a:graphicFrameLocks noGrp="1"/>
          </p:cNvGraphicFramePr>
          <p:nvPr/>
        </p:nvGraphicFramePr>
        <p:xfrm>
          <a:off x="9271080" y="4273559"/>
          <a:ext cx="1308009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6003">
                  <a:extLst>
                    <a:ext uri="{9D8B030D-6E8A-4147-A177-3AD203B41FA5}">
                      <a16:colId xmlns:a16="http://schemas.microsoft.com/office/drawing/2014/main" val="371355521"/>
                    </a:ext>
                  </a:extLst>
                </a:gridCol>
                <a:gridCol w="436003">
                  <a:extLst>
                    <a:ext uri="{9D8B030D-6E8A-4147-A177-3AD203B41FA5}">
                      <a16:colId xmlns:a16="http://schemas.microsoft.com/office/drawing/2014/main" val="1890143904"/>
                    </a:ext>
                  </a:extLst>
                </a:gridCol>
                <a:gridCol w="436003">
                  <a:extLst>
                    <a:ext uri="{9D8B030D-6E8A-4147-A177-3AD203B41FA5}">
                      <a16:colId xmlns:a16="http://schemas.microsoft.com/office/drawing/2014/main" val="342323804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975680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956417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1254224"/>
                  </a:ext>
                </a:extLst>
              </a:tr>
            </a:tbl>
          </a:graphicData>
        </a:graphic>
      </p:graphicFrame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34D3D8BA-EBB7-5E06-1F25-52D53C4C4501}"/>
              </a:ext>
            </a:extLst>
          </p:cNvPr>
          <p:cNvGraphicFramePr>
            <a:graphicFrameLocks noGrp="1"/>
          </p:cNvGraphicFramePr>
          <p:nvPr/>
        </p:nvGraphicFramePr>
        <p:xfrm>
          <a:off x="9271080" y="1737747"/>
          <a:ext cx="1308009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6003">
                  <a:extLst>
                    <a:ext uri="{9D8B030D-6E8A-4147-A177-3AD203B41FA5}">
                      <a16:colId xmlns:a16="http://schemas.microsoft.com/office/drawing/2014/main" val="371355521"/>
                    </a:ext>
                  </a:extLst>
                </a:gridCol>
                <a:gridCol w="436003">
                  <a:extLst>
                    <a:ext uri="{9D8B030D-6E8A-4147-A177-3AD203B41FA5}">
                      <a16:colId xmlns:a16="http://schemas.microsoft.com/office/drawing/2014/main" val="1890143904"/>
                    </a:ext>
                  </a:extLst>
                </a:gridCol>
                <a:gridCol w="436003">
                  <a:extLst>
                    <a:ext uri="{9D8B030D-6E8A-4147-A177-3AD203B41FA5}">
                      <a16:colId xmlns:a16="http://schemas.microsoft.com/office/drawing/2014/main" val="342323804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975680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956417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1254224"/>
                  </a:ext>
                </a:extLst>
              </a:tr>
            </a:tbl>
          </a:graphicData>
        </a:graphic>
      </p:graphicFrame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A2230A15-A97F-5E02-4B4D-5BEFE76CC04C}"/>
              </a:ext>
            </a:extLst>
          </p:cNvPr>
          <p:cNvGraphicFramePr>
            <a:graphicFrameLocks noGrp="1"/>
          </p:cNvGraphicFramePr>
          <p:nvPr/>
        </p:nvGraphicFramePr>
        <p:xfrm>
          <a:off x="680956" y="381262"/>
          <a:ext cx="4406886" cy="4734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9654">
                  <a:extLst>
                    <a:ext uri="{9D8B030D-6E8A-4147-A177-3AD203B41FA5}">
                      <a16:colId xmlns:a16="http://schemas.microsoft.com/office/drawing/2014/main" val="192593557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1194640416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501113775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1120167580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241209916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3588069149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1236301219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1558425767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2776569343"/>
                    </a:ext>
                  </a:extLst>
                </a:gridCol>
              </a:tblGrid>
              <a:tr h="473452"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904975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EACBACB7-E568-DAF1-3534-42BC9CA3C745}"/>
              </a:ext>
            </a:extLst>
          </p:cNvPr>
          <p:cNvSpPr txBox="1"/>
          <p:nvPr/>
        </p:nvSpPr>
        <p:spPr>
          <a:xfrm>
            <a:off x="529604" y="-48947"/>
            <a:ext cx="1944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Memory block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19EA38-61F4-DE39-6743-E7E35518A587}"/>
              </a:ext>
            </a:extLst>
          </p:cNvPr>
          <p:cNvSpPr txBox="1"/>
          <p:nvPr/>
        </p:nvSpPr>
        <p:spPr>
          <a:xfrm>
            <a:off x="541864" y="3368784"/>
            <a:ext cx="280952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CH" dirty="0">
                <a:solidFill>
                  <a:srgbClr val="0ECC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x.ravel()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870E2A-DC9C-B836-0F1D-D65C1DF4BEAD}"/>
              </a:ext>
            </a:extLst>
          </p:cNvPr>
          <p:cNvSpPr txBox="1"/>
          <p:nvPr/>
        </p:nvSpPr>
        <p:spPr>
          <a:xfrm>
            <a:off x="974519" y="1017438"/>
            <a:ext cx="1944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b="1" dirty="0"/>
              <a:t>NumPy operation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142AA83-82E0-FF00-14CA-2EF66F27336E}"/>
              </a:ext>
            </a:extLst>
          </p:cNvPr>
          <p:cNvSpPr txBox="1"/>
          <p:nvPr/>
        </p:nvSpPr>
        <p:spPr>
          <a:xfrm>
            <a:off x="541864" y="4635847"/>
            <a:ext cx="280952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CH" dirty="0">
                <a:solidFill>
                  <a:srgbClr val="0ECC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x.T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5DE99C-D596-A556-D2D0-76CC8FCBBBDA}"/>
              </a:ext>
            </a:extLst>
          </p:cNvPr>
          <p:cNvSpPr txBox="1"/>
          <p:nvPr/>
        </p:nvSpPr>
        <p:spPr>
          <a:xfrm>
            <a:off x="541864" y="5902910"/>
            <a:ext cx="280952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CH" dirty="0">
                <a:solidFill>
                  <a:srgbClr val="0ECC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x[::2, ::2]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8C64E7-4B03-82D6-6BBA-C34899D79F74}"/>
              </a:ext>
            </a:extLst>
          </p:cNvPr>
          <p:cNvSpPr txBox="1"/>
          <p:nvPr/>
        </p:nvSpPr>
        <p:spPr>
          <a:xfrm>
            <a:off x="541864" y="2101721"/>
            <a:ext cx="280952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CH" dirty="0">
                <a:solidFill>
                  <a:srgbClr val="0ECC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50003A-C803-65D7-049F-87938CBF5F54}"/>
              </a:ext>
            </a:extLst>
          </p:cNvPr>
          <p:cNvSpPr txBox="1"/>
          <p:nvPr/>
        </p:nvSpPr>
        <p:spPr>
          <a:xfrm>
            <a:off x="6551096" y="294822"/>
            <a:ext cx="3204608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H" dirty="0"/>
              <a:t>The same memory block can be interpreted in many ways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A9E51ECA-1DAA-1E29-E3F3-6FFFF23EAA20}"/>
              </a:ext>
            </a:extLst>
          </p:cNvPr>
          <p:cNvGraphicFramePr>
            <a:graphicFrameLocks noGrp="1"/>
          </p:cNvGraphicFramePr>
          <p:nvPr/>
        </p:nvGraphicFramePr>
        <p:xfrm>
          <a:off x="4859403" y="2761626"/>
          <a:ext cx="2152904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6452">
                  <a:extLst>
                    <a:ext uri="{9D8B030D-6E8A-4147-A177-3AD203B41FA5}">
                      <a16:colId xmlns:a16="http://schemas.microsoft.com/office/drawing/2014/main" val="2080692857"/>
                    </a:ext>
                  </a:extLst>
                </a:gridCol>
                <a:gridCol w="1076452">
                  <a:extLst>
                    <a:ext uri="{9D8B030D-6E8A-4147-A177-3AD203B41FA5}">
                      <a16:colId xmlns:a16="http://schemas.microsoft.com/office/drawing/2014/main" val="1812720496"/>
                    </a:ext>
                  </a:extLst>
                </a:gridCol>
              </a:tblGrid>
              <a:tr h="273299">
                <a:tc>
                  <a:txBody>
                    <a:bodyPr/>
                    <a:lstStyle/>
                    <a:p>
                      <a:r>
                        <a:rPr lang="en-CH" sz="12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dtype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CH" sz="1200" b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int64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1231931"/>
                  </a:ext>
                </a:extLst>
              </a:tr>
              <a:tr h="273299">
                <a:tc>
                  <a:txBody>
                    <a:bodyPr/>
                    <a:lstStyle/>
                    <a:p>
                      <a:r>
                        <a:rPr lang="en-CH" sz="12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ndim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CH" sz="1200" b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3214733"/>
                  </a:ext>
                </a:extLst>
              </a:tr>
              <a:tr h="273299">
                <a:tc>
                  <a:txBody>
                    <a:bodyPr/>
                    <a:lstStyle/>
                    <a:p>
                      <a:r>
                        <a:rPr lang="en-CH" sz="12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shape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CH" sz="1200" b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(9,)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2452231"/>
                  </a:ext>
                </a:extLst>
              </a:tr>
              <a:tr h="260223">
                <a:tc>
                  <a:txBody>
                    <a:bodyPr/>
                    <a:lstStyle/>
                    <a:p>
                      <a:r>
                        <a:rPr lang="en-CH" sz="12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strides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CH" sz="1200" b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(8,)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6865482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59B35558-B177-B13A-E1DF-CC1B68D79D22}"/>
              </a:ext>
            </a:extLst>
          </p:cNvPr>
          <p:cNvSpPr txBox="1"/>
          <p:nvPr/>
        </p:nvSpPr>
        <p:spPr>
          <a:xfrm>
            <a:off x="4639711" y="1017438"/>
            <a:ext cx="2592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b="1" dirty="0">
                <a:solidFill>
                  <a:schemeClr val="bg1">
                    <a:lumMod val="50000"/>
                  </a:schemeClr>
                </a:solidFill>
              </a:rPr>
              <a:t>NumPy array metadata</a:t>
            </a: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70AA688D-0E52-345A-F42C-2E2292B81179}"/>
              </a:ext>
            </a:extLst>
          </p:cNvPr>
          <p:cNvGraphicFramePr>
            <a:graphicFrameLocks noGrp="1"/>
          </p:cNvGraphicFramePr>
          <p:nvPr/>
        </p:nvGraphicFramePr>
        <p:xfrm>
          <a:off x="4859403" y="5273497"/>
          <a:ext cx="2152904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6452">
                  <a:extLst>
                    <a:ext uri="{9D8B030D-6E8A-4147-A177-3AD203B41FA5}">
                      <a16:colId xmlns:a16="http://schemas.microsoft.com/office/drawing/2014/main" val="2080692857"/>
                    </a:ext>
                  </a:extLst>
                </a:gridCol>
                <a:gridCol w="1076452">
                  <a:extLst>
                    <a:ext uri="{9D8B030D-6E8A-4147-A177-3AD203B41FA5}">
                      <a16:colId xmlns:a16="http://schemas.microsoft.com/office/drawing/2014/main" val="1812720496"/>
                    </a:ext>
                  </a:extLst>
                </a:gridCol>
              </a:tblGrid>
              <a:tr h="273299">
                <a:tc>
                  <a:txBody>
                    <a:bodyPr/>
                    <a:lstStyle/>
                    <a:p>
                      <a:r>
                        <a:rPr lang="en-CH" sz="12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dtype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CH" sz="1200" b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int64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1231931"/>
                  </a:ext>
                </a:extLst>
              </a:tr>
              <a:tr h="273299">
                <a:tc>
                  <a:txBody>
                    <a:bodyPr/>
                    <a:lstStyle/>
                    <a:p>
                      <a:r>
                        <a:rPr lang="en-CH" sz="12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ndim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CH" sz="1200" b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3214733"/>
                  </a:ext>
                </a:extLst>
              </a:tr>
              <a:tr h="273299">
                <a:tc>
                  <a:txBody>
                    <a:bodyPr/>
                    <a:lstStyle/>
                    <a:p>
                      <a:r>
                        <a:rPr lang="en-CH" sz="12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shape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CH" sz="1200" b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(2, 2)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2452231"/>
                  </a:ext>
                </a:extLst>
              </a:tr>
              <a:tr h="260223">
                <a:tc>
                  <a:txBody>
                    <a:bodyPr/>
                    <a:lstStyle/>
                    <a:p>
                      <a:r>
                        <a:rPr lang="en-CH" sz="12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strides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CH" sz="1200" b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(48, 16)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6865482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A20FDC78-BA98-9BB9-8696-64F3816ACC48}"/>
              </a:ext>
            </a:extLst>
          </p:cNvPr>
          <p:cNvGraphicFramePr>
            <a:graphicFrameLocks noGrp="1"/>
          </p:cNvGraphicFramePr>
          <p:nvPr/>
        </p:nvGraphicFramePr>
        <p:xfrm>
          <a:off x="4859403" y="4017562"/>
          <a:ext cx="2152904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6452">
                  <a:extLst>
                    <a:ext uri="{9D8B030D-6E8A-4147-A177-3AD203B41FA5}">
                      <a16:colId xmlns:a16="http://schemas.microsoft.com/office/drawing/2014/main" val="2080692857"/>
                    </a:ext>
                  </a:extLst>
                </a:gridCol>
                <a:gridCol w="1076452">
                  <a:extLst>
                    <a:ext uri="{9D8B030D-6E8A-4147-A177-3AD203B41FA5}">
                      <a16:colId xmlns:a16="http://schemas.microsoft.com/office/drawing/2014/main" val="1812720496"/>
                    </a:ext>
                  </a:extLst>
                </a:gridCol>
              </a:tblGrid>
              <a:tr h="273299">
                <a:tc>
                  <a:txBody>
                    <a:bodyPr/>
                    <a:lstStyle/>
                    <a:p>
                      <a:r>
                        <a:rPr lang="en-CH" sz="12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dtype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CH" sz="1200" b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int64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1231931"/>
                  </a:ext>
                </a:extLst>
              </a:tr>
              <a:tr h="273299">
                <a:tc>
                  <a:txBody>
                    <a:bodyPr/>
                    <a:lstStyle/>
                    <a:p>
                      <a:r>
                        <a:rPr lang="en-CH" sz="12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ndim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CH" sz="1200" b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3214733"/>
                  </a:ext>
                </a:extLst>
              </a:tr>
              <a:tr h="273299">
                <a:tc>
                  <a:txBody>
                    <a:bodyPr/>
                    <a:lstStyle/>
                    <a:p>
                      <a:r>
                        <a:rPr lang="en-CH" sz="12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shape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CH" sz="1200" b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(3, 3)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2452231"/>
                  </a:ext>
                </a:extLst>
              </a:tr>
              <a:tr h="260223">
                <a:tc>
                  <a:txBody>
                    <a:bodyPr/>
                    <a:lstStyle/>
                    <a:p>
                      <a:r>
                        <a:rPr lang="en-CH" sz="12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strides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CH" sz="1200" b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(8, 24)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6865482"/>
                  </a:ext>
                </a:extLst>
              </a:tr>
            </a:tbl>
          </a:graphicData>
        </a:graphic>
      </p:graphicFrame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570DB801-1804-C5F6-94F2-86E3C3B56766}"/>
              </a:ext>
            </a:extLst>
          </p:cNvPr>
          <p:cNvGraphicFramePr>
            <a:graphicFrameLocks noGrp="1"/>
          </p:cNvGraphicFramePr>
          <p:nvPr/>
        </p:nvGraphicFramePr>
        <p:xfrm>
          <a:off x="4859403" y="1505690"/>
          <a:ext cx="2152904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6452">
                  <a:extLst>
                    <a:ext uri="{9D8B030D-6E8A-4147-A177-3AD203B41FA5}">
                      <a16:colId xmlns:a16="http://schemas.microsoft.com/office/drawing/2014/main" val="2080692857"/>
                    </a:ext>
                  </a:extLst>
                </a:gridCol>
                <a:gridCol w="1076452">
                  <a:extLst>
                    <a:ext uri="{9D8B030D-6E8A-4147-A177-3AD203B41FA5}">
                      <a16:colId xmlns:a16="http://schemas.microsoft.com/office/drawing/2014/main" val="1812720496"/>
                    </a:ext>
                  </a:extLst>
                </a:gridCol>
              </a:tblGrid>
              <a:tr h="273299">
                <a:tc>
                  <a:txBody>
                    <a:bodyPr/>
                    <a:lstStyle/>
                    <a:p>
                      <a:r>
                        <a:rPr lang="en-CH" sz="12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dtype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CH" sz="1200" b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int64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1231931"/>
                  </a:ext>
                </a:extLst>
              </a:tr>
              <a:tr h="273299">
                <a:tc>
                  <a:txBody>
                    <a:bodyPr/>
                    <a:lstStyle/>
                    <a:p>
                      <a:r>
                        <a:rPr lang="en-CH" sz="12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ndim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CH" sz="1200" b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3214733"/>
                  </a:ext>
                </a:extLst>
              </a:tr>
              <a:tr h="273299">
                <a:tc>
                  <a:txBody>
                    <a:bodyPr/>
                    <a:lstStyle/>
                    <a:p>
                      <a:r>
                        <a:rPr lang="en-CH" sz="12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shape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CH" sz="1200" b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(3, 3)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2452231"/>
                  </a:ext>
                </a:extLst>
              </a:tr>
              <a:tr h="260223">
                <a:tc>
                  <a:txBody>
                    <a:bodyPr/>
                    <a:lstStyle/>
                    <a:p>
                      <a:r>
                        <a:rPr lang="en-CH" sz="12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strides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CH" sz="1200" b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(24, 8)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68654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549182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90D6FB-C8AD-17CF-5068-8153A4D2C3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A7F7A8-07FD-01B3-8F1C-10C73D19C9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855121-DC15-2365-17CE-AD98CE9AC2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F4FD552-0A7B-9DD1-193A-C7D6508817B4}"/>
              </a:ext>
            </a:extLst>
          </p:cNvPr>
          <p:cNvSpPr txBox="1"/>
          <p:nvPr/>
        </p:nvSpPr>
        <p:spPr>
          <a:xfrm>
            <a:off x="8952975" y="1017438"/>
            <a:ext cx="1944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NumPy view</a:t>
            </a:r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26B62287-E67C-2C74-3A19-9D8E6CF1DB91}"/>
              </a:ext>
            </a:extLst>
          </p:cNvPr>
          <p:cNvGraphicFramePr>
            <a:graphicFrameLocks noGrp="1"/>
          </p:cNvGraphicFramePr>
          <p:nvPr/>
        </p:nvGraphicFramePr>
        <p:xfrm>
          <a:off x="7944864" y="3366494"/>
          <a:ext cx="3960441" cy="365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0049">
                  <a:extLst>
                    <a:ext uri="{9D8B030D-6E8A-4147-A177-3AD203B41FA5}">
                      <a16:colId xmlns:a16="http://schemas.microsoft.com/office/drawing/2014/main" val="371355521"/>
                    </a:ext>
                  </a:extLst>
                </a:gridCol>
                <a:gridCol w="440049">
                  <a:extLst>
                    <a:ext uri="{9D8B030D-6E8A-4147-A177-3AD203B41FA5}">
                      <a16:colId xmlns:a16="http://schemas.microsoft.com/office/drawing/2014/main" val="1890143904"/>
                    </a:ext>
                  </a:extLst>
                </a:gridCol>
                <a:gridCol w="440049">
                  <a:extLst>
                    <a:ext uri="{9D8B030D-6E8A-4147-A177-3AD203B41FA5}">
                      <a16:colId xmlns:a16="http://schemas.microsoft.com/office/drawing/2014/main" val="3423238042"/>
                    </a:ext>
                  </a:extLst>
                </a:gridCol>
                <a:gridCol w="440049">
                  <a:extLst>
                    <a:ext uri="{9D8B030D-6E8A-4147-A177-3AD203B41FA5}">
                      <a16:colId xmlns:a16="http://schemas.microsoft.com/office/drawing/2014/main" val="3585839213"/>
                    </a:ext>
                  </a:extLst>
                </a:gridCol>
                <a:gridCol w="440049">
                  <a:extLst>
                    <a:ext uri="{9D8B030D-6E8A-4147-A177-3AD203B41FA5}">
                      <a16:colId xmlns:a16="http://schemas.microsoft.com/office/drawing/2014/main" val="1895507969"/>
                    </a:ext>
                  </a:extLst>
                </a:gridCol>
                <a:gridCol w="440049">
                  <a:extLst>
                    <a:ext uri="{9D8B030D-6E8A-4147-A177-3AD203B41FA5}">
                      <a16:colId xmlns:a16="http://schemas.microsoft.com/office/drawing/2014/main" val="3131941444"/>
                    </a:ext>
                  </a:extLst>
                </a:gridCol>
                <a:gridCol w="440049">
                  <a:extLst>
                    <a:ext uri="{9D8B030D-6E8A-4147-A177-3AD203B41FA5}">
                      <a16:colId xmlns:a16="http://schemas.microsoft.com/office/drawing/2014/main" val="504182679"/>
                    </a:ext>
                  </a:extLst>
                </a:gridCol>
                <a:gridCol w="440049">
                  <a:extLst>
                    <a:ext uri="{9D8B030D-6E8A-4147-A177-3AD203B41FA5}">
                      <a16:colId xmlns:a16="http://schemas.microsoft.com/office/drawing/2014/main" val="3735534231"/>
                    </a:ext>
                  </a:extLst>
                </a:gridCol>
                <a:gridCol w="440049">
                  <a:extLst>
                    <a:ext uri="{9D8B030D-6E8A-4147-A177-3AD203B41FA5}">
                      <a16:colId xmlns:a16="http://schemas.microsoft.com/office/drawing/2014/main" val="1814250458"/>
                    </a:ext>
                  </a:extLst>
                </a:gridCol>
              </a:tblGrid>
              <a:tr h="36556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9756804"/>
                  </a:ext>
                </a:extLst>
              </a:tr>
            </a:tbl>
          </a:graphicData>
        </a:graphic>
      </p:graphicFrame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18F80FFA-0FD8-C324-C70B-68DE96C1AA21}"/>
              </a:ext>
            </a:extLst>
          </p:cNvPr>
          <p:cNvGraphicFramePr>
            <a:graphicFrameLocks noGrp="1"/>
          </p:cNvGraphicFramePr>
          <p:nvPr/>
        </p:nvGraphicFramePr>
        <p:xfrm>
          <a:off x="9489081" y="5721816"/>
          <a:ext cx="872006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6003">
                  <a:extLst>
                    <a:ext uri="{9D8B030D-6E8A-4147-A177-3AD203B41FA5}">
                      <a16:colId xmlns:a16="http://schemas.microsoft.com/office/drawing/2014/main" val="371355521"/>
                    </a:ext>
                  </a:extLst>
                </a:gridCol>
                <a:gridCol w="436003">
                  <a:extLst>
                    <a:ext uri="{9D8B030D-6E8A-4147-A177-3AD203B41FA5}">
                      <a16:colId xmlns:a16="http://schemas.microsoft.com/office/drawing/2014/main" val="342323804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975680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1254224"/>
                  </a:ext>
                </a:extLst>
              </a:tr>
            </a:tbl>
          </a:graphicData>
        </a:graphic>
      </p:graphicFrame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64505C8B-8025-3215-E7F9-640875EEE956}"/>
              </a:ext>
            </a:extLst>
          </p:cNvPr>
          <p:cNvGraphicFramePr>
            <a:graphicFrameLocks noGrp="1"/>
          </p:cNvGraphicFramePr>
          <p:nvPr/>
        </p:nvGraphicFramePr>
        <p:xfrm>
          <a:off x="9271080" y="4273559"/>
          <a:ext cx="1308009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6003">
                  <a:extLst>
                    <a:ext uri="{9D8B030D-6E8A-4147-A177-3AD203B41FA5}">
                      <a16:colId xmlns:a16="http://schemas.microsoft.com/office/drawing/2014/main" val="371355521"/>
                    </a:ext>
                  </a:extLst>
                </a:gridCol>
                <a:gridCol w="436003">
                  <a:extLst>
                    <a:ext uri="{9D8B030D-6E8A-4147-A177-3AD203B41FA5}">
                      <a16:colId xmlns:a16="http://schemas.microsoft.com/office/drawing/2014/main" val="1890143904"/>
                    </a:ext>
                  </a:extLst>
                </a:gridCol>
                <a:gridCol w="436003">
                  <a:extLst>
                    <a:ext uri="{9D8B030D-6E8A-4147-A177-3AD203B41FA5}">
                      <a16:colId xmlns:a16="http://schemas.microsoft.com/office/drawing/2014/main" val="342323804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975680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956417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1254224"/>
                  </a:ext>
                </a:extLst>
              </a:tr>
            </a:tbl>
          </a:graphicData>
        </a:graphic>
      </p:graphicFrame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34D3D8BA-EBB7-5E06-1F25-52D53C4C4501}"/>
              </a:ext>
            </a:extLst>
          </p:cNvPr>
          <p:cNvGraphicFramePr>
            <a:graphicFrameLocks noGrp="1"/>
          </p:cNvGraphicFramePr>
          <p:nvPr/>
        </p:nvGraphicFramePr>
        <p:xfrm>
          <a:off x="9271080" y="1737747"/>
          <a:ext cx="1308009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6003">
                  <a:extLst>
                    <a:ext uri="{9D8B030D-6E8A-4147-A177-3AD203B41FA5}">
                      <a16:colId xmlns:a16="http://schemas.microsoft.com/office/drawing/2014/main" val="371355521"/>
                    </a:ext>
                  </a:extLst>
                </a:gridCol>
                <a:gridCol w="436003">
                  <a:extLst>
                    <a:ext uri="{9D8B030D-6E8A-4147-A177-3AD203B41FA5}">
                      <a16:colId xmlns:a16="http://schemas.microsoft.com/office/drawing/2014/main" val="1890143904"/>
                    </a:ext>
                  </a:extLst>
                </a:gridCol>
                <a:gridCol w="436003">
                  <a:extLst>
                    <a:ext uri="{9D8B030D-6E8A-4147-A177-3AD203B41FA5}">
                      <a16:colId xmlns:a16="http://schemas.microsoft.com/office/drawing/2014/main" val="342323804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975680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956417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1254224"/>
                  </a:ext>
                </a:extLst>
              </a:tr>
            </a:tbl>
          </a:graphicData>
        </a:graphic>
      </p:graphicFrame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A2230A15-A97F-5E02-4B4D-5BEFE76CC04C}"/>
              </a:ext>
            </a:extLst>
          </p:cNvPr>
          <p:cNvGraphicFramePr>
            <a:graphicFrameLocks noGrp="1"/>
          </p:cNvGraphicFramePr>
          <p:nvPr/>
        </p:nvGraphicFramePr>
        <p:xfrm>
          <a:off x="680956" y="381262"/>
          <a:ext cx="4406886" cy="4734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9654">
                  <a:extLst>
                    <a:ext uri="{9D8B030D-6E8A-4147-A177-3AD203B41FA5}">
                      <a16:colId xmlns:a16="http://schemas.microsoft.com/office/drawing/2014/main" val="192593557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1194640416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501113775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1120167580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241209916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3588069149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1236301219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1558425767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2776569343"/>
                    </a:ext>
                  </a:extLst>
                </a:gridCol>
              </a:tblGrid>
              <a:tr h="473452"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904975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EACBACB7-E568-DAF1-3534-42BC9CA3C745}"/>
              </a:ext>
            </a:extLst>
          </p:cNvPr>
          <p:cNvSpPr txBox="1"/>
          <p:nvPr/>
        </p:nvSpPr>
        <p:spPr>
          <a:xfrm>
            <a:off x="529604" y="-48947"/>
            <a:ext cx="1944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Memory block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19EA38-61F4-DE39-6743-E7E35518A587}"/>
              </a:ext>
            </a:extLst>
          </p:cNvPr>
          <p:cNvSpPr txBox="1"/>
          <p:nvPr/>
        </p:nvSpPr>
        <p:spPr>
          <a:xfrm>
            <a:off x="541864" y="3368784"/>
            <a:ext cx="280952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CH" dirty="0">
                <a:solidFill>
                  <a:srgbClr val="0ECC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x.ravel()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870E2A-DC9C-B836-0F1D-D65C1DF4BEAD}"/>
              </a:ext>
            </a:extLst>
          </p:cNvPr>
          <p:cNvSpPr txBox="1"/>
          <p:nvPr/>
        </p:nvSpPr>
        <p:spPr>
          <a:xfrm>
            <a:off x="974519" y="1017438"/>
            <a:ext cx="1944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b="1" dirty="0"/>
              <a:t>NumPy operation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142AA83-82E0-FF00-14CA-2EF66F27336E}"/>
              </a:ext>
            </a:extLst>
          </p:cNvPr>
          <p:cNvSpPr txBox="1"/>
          <p:nvPr/>
        </p:nvSpPr>
        <p:spPr>
          <a:xfrm>
            <a:off x="541864" y="4635847"/>
            <a:ext cx="280952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CH" dirty="0">
                <a:solidFill>
                  <a:srgbClr val="0ECC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x.T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5DE99C-D596-A556-D2D0-76CC8FCBBBDA}"/>
              </a:ext>
            </a:extLst>
          </p:cNvPr>
          <p:cNvSpPr txBox="1"/>
          <p:nvPr/>
        </p:nvSpPr>
        <p:spPr>
          <a:xfrm>
            <a:off x="541864" y="5902910"/>
            <a:ext cx="280952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CH" dirty="0">
                <a:solidFill>
                  <a:srgbClr val="0ECC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x[::2, ::2]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8C64E7-4B03-82D6-6BBA-C34899D79F74}"/>
              </a:ext>
            </a:extLst>
          </p:cNvPr>
          <p:cNvSpPr txBox="1"/>
          <p:nvPr/>
        </p:nvSpPr>
        <p:spPr>
          <a:xfrm>
            <a:off x="541864" y="2101721"/>
            <a:ext cx="280952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CH" dirty="0">
                <a:solidFill>
                  <a:srgbClr val="0ECC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50003A-C803-65D7-049F-87938CBF5F54}"/>
              </a:ext>
            </a:extLst>
          </p:cNvPr>
          <p:cNvSpPr txBox="1"/>
          <p:nvPr/>
        </p:nvSpPr>
        <p:spPr>
          <a:xfrm>
            <a:off x="6529757" y="297248"/>
            <a:ext cx="4406886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There are NumPy operations that can be performed just by changing the metadata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A9E51ECA-1DAA-1E29-E3F3-6FFFF23EAA20}"/>
              </a:ext>
            </a:extLst>
          </p:cNvPr>
          <p:cNvGraphicFramePr>
            <a:graphicFrameLocks noGrp="1"/>
          </p:cNvGraphicFramePr>
          <p:nvPr/>
        </p:nvGraphicFramePr>
        <p:xfrm>
          <a:off x="4859403" y="2761626"/>
          <a:ext cx="2152904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6452">
                  <a:extLst>
                    <a:ext uri="{9D8B030D-6E8A-4147-A177-3AD203B41FA5}">
                      <a16:colId xmlns:a16="http://schemas.microsoft.com/office/drawing/2014/main" val="2080692857"/>
                    </a:ext>
                  </a:extLst>
                </a:gridCol>
                <a:gridCol w="1076452">
                  <a:extLst>
                    <a:ext uri="{9D8B030D-6E8A-4147-A177-3AD203B41FA5}">
                      <a16:colId xmlns:a16="http://schemas.microsoft.com/office/drawing/2014/main" val="1812720496"/>
                    </a:ext>
                  </a:extLst>
                </a:gridCol>
              </a:tblGrid>
              <a:tr h="273299">
                <a:tc>
                  <a:txBody>
                    <a:bodyPr/>
                    <a:lstStyle/>
                    <a:p>
                      <a:r>
                        <a:rPr lang="en-CH" sz="12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dtype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CH" sz="1200" b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int64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1231931"/>
                  </a:ext>
                </a:extLst>
              </a:tr>
              <a:tr h="273299">
                <a:tc>
                  <a:txBody>
                    <a:bodyPr/>
                    <a:lstStyle/>
                    <a:p>
                      <a:r>
                        <a:rPr lang="en-CH" sz="12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ndim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CH" sz="1200" b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3214733"/>
                  </a:ext>
                </a:extLst>
              </a:tr>
              <a:tr h="273299">
                <a:tc>
                  <a:txBody>
                    <a:bodyPr/>
                    <a:lstStyle/>
                    <a:p>
                      <a:r>
                        <a:rPr lang="en-CH" sz="12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shape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CH" sz="1200" b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(9,)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2452231"/>
                  </a:ext>
                </a:extLst>
              </a:tr>
              <a:tr h="260223">
                <a:tc>
                  <a:txBody>
                    <a:bodyPr/>
                    <a:lstStyle/>
                    <a:p>
                      <a:r>
                        <a:rPr lang="en-CH" sz="12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strides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CH" sz="1200" b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(8,)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6865482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59B35558-B177-B13A-E1DF-CC1B68D79D22}"/>
              </a:ext>
            </a:extLst>
          </p:cNvPr>
          <p:cNvSpPr txBox="1"/>
          <p:nvPr/>
        </p:nvSpPr>
        <p:spPr>
          <a:xfrm>
            <a:off x="4639711" y="1017438"/>
            <a:ext cx="2592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b="1" dirty="0">
                <a:solidFill>
                  <a:schemeClr val="bg1">
                    <a:lumMod val="50000"/>
                  </a:schemeClr>
                </a:solidFill>
              </a:rPr>
              <a:t>NumPy array metadata</a:t>
            </a: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70AA688D-0E52-345A-F42C-2E2292B81179}"/>
              </a:ext>
            </a:extLst>
          </p:cNvPr>
          <p:cNvGraphicFramePr>
            <a:graphicFrameLocks noGrp="1"/>
          </p:cNvGraphicFramePr>
          <p:nvPr/>
        </p:nvGraphicFramePr>
        <p:xfrm>
          <a:off x="4859403" y="5273497"/>
          <a:ext cx="2152904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6452">
                  <a:extLst>
                    <a:ext uri="{9D8B030D-6E8A-4147-A177-3AD203B41FA5}">
                      <a16:colId xmlns:a16="http://schemas.microsoft.com/office/drawing/2014/main" val="2080692857"/>
                    </a:ext>
                  </a:extLst>
                </a:gridCol>
                <a:gridCol w="1076452">
                  <a:extLst>
                    <a:ext uri="{9D8B030D-6E8A-4147-A177-3AD203B41FA5}">
                      <a16:colId xmlns:a16="http://schemas.microsoft.com/office/drawing/2014/main" val="1812720496"/>
                    </a:ext>
                  </a:extLst>
                </a:gridCol>
              </a:tblGrid>
              <a:tr h="273299">
                <a:tc>
                  <a:txBody>
                    <a:bodyPr/>
                    <a:lstStyle/>
                    <a:p>
                      <a:r>
                        <a:rPr lang="en-CH" sz="12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dtype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CH" sz="1200" b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int64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1231931"/>
                  </a:ext>
                </a:extLst>
              </a:tr>
              <a:tr h="273299">
                <a:tc>
                  <a:txBody>
                    <a:bodyPr/>
                    <a:lstStyle/>
                    <a:p>
                      <a:r>
                        <a:rPr lang="en-CH" sz="12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ndim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CH" sz="1200" b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3214733"/>
                  </a:ext>
                </a:extLst>
              </a:tr>
              <a:tr h="273299">
                <a:tc>
                  <a:txBody>
                    <a:bodyPr/>
                    <a:lstStyle/>
                    <a:p>
                      <a:r>
                        <a:rPr lang="en-CH" sz="12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shape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CH" sz="1200" b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(2, 2)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2452231"/>
                  </a:ext>
                </a:extLst>
              </a:tr>
              <a:tr h="260223">
                <a:tc>
                  <a:txBody>
                    <a:bodyPr/>
                    <a:lstStyle/>
                    <a:p>
                      <a:r>
                        <a:rPr lang="en-CH" sz="12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strides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CH" sz="1200" b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(48, 16)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6865482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A20FDC78-BA98-9BB9-8696-64F3816ACC48}"/>
              </a:ext>
            </a:extLst>
          </p:cNvPr>
          <p:cNvGraphicFramePr>
            <a:graphicFrameLocks noGrp="1"/>
          </p:cNvGraphicFramePr>
          <p:nvPr/>
        </p:nvGraphicFramePr>
        <p:xfrm>
          <a:off x="4859403" y="4017562"/>
          <a:ext cx="2152904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6452">
                  <a:extLst>
                    <a:ext uri="{9D8B030D-6E8A-4147-A177-3AD203B41FA5}">
                      <a16:colId xmlns:a16="http://schemas.microsoft.com/office/drawing/2014/main" val="2080692857"/>
                    </a:ext>
                  </a:extLst>
                </a:gridCol>
                <a:gridCol w="1076452">
                  <a:extLst>
                    <a:ext uri="{9D8B030D-6E8A-4147-A177-3AD203B41FA5}">
                      <a16:colId xmlns:a16="http://schemas.microsoft.com/office/drawing/2014/main" val="1812720496"/>
                    </a:ext>
                  </a:extLst>
                </a:gridCol>
              </a:tblGrid>
              <a:tr h="273299">
                <a:tc>
                  <a:txBody>
                    <a:bodyPr/>
                    <a:lstStyle/>
                    <a:p>
                      <a:r>
                        <a:rPr lang="en-CH" sz="12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dtype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CH" sz="1200" b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int64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1231931"/>
                  </a:ext>
                </a:extLst>
              </a:tr>
              <a:tr h="273299">
                <a:tc>
                  <a:txBody>
                    <a:bodyPr/>
                    <a:lstStyle/>
                    <a:p>
                      <a:r>
                        <a:rPr lang="en-CH" sz="12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ndim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CH" sz="1200" b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3214733"/>
                  </a:ext>
                </a:extLst>
              </a:tr>
              <a:tr h="273299">
                <a:tc>
                  <a:txBody>
                    <a:bodyPr/>
                    <a:lstStyle/>
                    <a:p>
                      <a:r>
                        <a:rPr lang="en-CH" sz="12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shape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CH" sz="1200" b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(3, 3)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2452231"/>
                  </a:ext>
                </a:extLst>
              </a:tr>
              <a:tr h="260223">
                <a:tc>
                  <a:txBody>
                    <a:bodyPr/>
                    <a:lstStyle/>
                    <a:p>
                      <a:r>
                        <a:rPr lang="en-CH" sz="12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strides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CH" sz="1200" b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(8, 24)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6865482"/>
                  </a:ext>
                </a:extLst>
              </a:tr>
            </a:tbl>
          </a:graphicData>
        </a:graphic>
      </p:graphicFrame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570DB801-1804-C5F6-94F2-86E3C3B56766}"/>
              </a:ext>
            </a:extLst>
          </p:cNvPr>
          <p:cNvGraphicFramePr>
            <a:graphicFrameLocks noGrp="1"/>
          </p:cNvGraphicFramePr>
          <p:nvPr/>
        </p:nvGraphicFramePr>
        <p:xfrm>
          <a:off x="4859403" y="1505690"/>
          <a:ext cx="2152904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6452">
                  <a:extLst>
                    <a:ext uri="{9D8B030D-6E8A-4147-A177-3AD203B41FA5}">
                      <a16:colId xmlns:a16="http://schemas.microsoft.com/office/drawing/2014/main" val="2080692857"/>
                    </a:ext>
                  </a:extLst>
                </a:gridCol>
                <a:gridCol w="1076452">
                  <a:extLst>
                    <a:ext uri="{9D8B030D-6E8A-4147-A177-3AD203B41FA5}">
                      <a16:colId xmlns:a16="http://schemas.microsoft.com/office/drawing/2014/main" val="1812720496"/>
                    </a:ext>
                  </a:extLst>
                </a:gridCol>
              </a:tblGrid>
              <a:tr h="273299">
                <a:tc>
                  <a:txBody>
                    <a:bodyPr/>
                    <a:lstStyle/>
                    <a:p>
                      <a:r>
                        <a:rPr lang="en-CH" sz="12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dtype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CH" sz="1200" b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int64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1231931"/>
                  </a:ext>
                </a:extLst>
              </a:tr>
              <a:tr h="273299">
                <a:tc>
                  <a:txBody>
                    <a:bodyPr/>
                    <a:lstStyle/>
                    <a:p>
                      <a:r>
                        <a:rPr lang="en-CH" sz="12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ndim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CH" sz="1200" b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3214733"/>
                  </a:ext>
                </a:extLst>
              </a:tr>
              <a:tr h="273299">
                <a:tc>
                  <a:txBody>
                    <a:bodyPr/>
                    <a:lstStyle/>
                    <a:p>
                      <a:r>
                        <a:rPr lang="en-CH" sz="12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shape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CH" sz="1200" b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(3, 3)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2452231"/>
                  </a:ext>
                </a:extLst>
              </a:tr>
              <a:tr h="260223">
                <a:tc>
                  <a:txBody>
                    <a:bodyPr/>
                    <a:lstStyle/>
                    <a:p>
                      <a:r>
                        <a:rPr lang="en-CH" sz="12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strides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CH" sz="1200" b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(24, 8)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6865482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B0C21F17-8157-FADE-0452-073829313963}"/>
              </a:ext>
            </a:extLst>
          </p:cNvPr>
          <p:cNvSpPr txBox="1"/>
          <p:nvPr/>
        </p:nvSpPr>
        <p:spPr>
          <a:xfrm>
            <a:off x="421297" y="1371282"/>
            <a:ext cx="3050660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Preferred &amp; </a:t>
            </a:r>
          </a:p>
          <a:p>
            <a:pPr algn="ctr"/>
            <a:r>
              <a:rPr lang="en-US" sz="1800" dirty="0"/>
              <a:t>very efficient --</a:t>
            </a:r>
            <a:r>
              <a:rPr lang="en-US" dirty="0"/>
              <a:t>&gt; </a:t>
            </a:r>
            <a:r>
              <a:rPr lang="en-US" b="1" dirty="0"/>
              <a:t>O(1)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3233374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90D6FB-C8AD-17CF-5068-8153A4D2C3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A7F7A8-07FD-01B3-8F1C-10C73D19C9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855121-DC15-2365-17CE-AD98CE9AC2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F4FD552-0A7B-9DD1-193A-C7D6508817B4}"/>
              </a:ext>
            </a:extLst>
          </p:cNvPr>
          <p:cNvSpPr txBox="1"/>
          <p:nvPr/>
        </p:nvSpPr>
        <p:spPr>
          <a:xfrm>
            <a:off x="8952975" y="1017438"/>
            <a:ext cx="1944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NumPy view</a:t>
            </a:r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26B62287-E67C-2C74-3A19-9D8E6CF1DB91}"/>
              </a:ext>
            </a:extLst>
          </p:cNvPr>
          <p:cNvGraphicFramePr>
            <a:graphicFrameLocks noGrp="1"/>
          </p:cNvGraphicFramePr>
          <p:nvPr/>
        </p:nvGraphicFramePr>
        <p:xfrm>
          <a:off x="7944864" y="3366494"/>
          <a:ext cx="3960441" cy="365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0049">
                  <a:extLst>
                    <a:ext uri="{9D8B030D-6E8A-4147-A177-3AD203B41FA5}">
                      <a16:colId xmlns:a16="http://schemas.microsoft.com/office/drawing/2014/main" val="371355521"/>
                    </a:ext>
                  </a:extLst>
                </a:gridCol>
                <a:gridCol w="440049">
                  <a:extLst>
                    <a:ext uri="{9D8B030D-6E8A-4147-A177-3AD203B41FA5}">
                      <a16:colId xmlns:a16="http://schemas.microsoft.com/office/drawing/2014/main" val="1890143904"/>
                    </a:ext>
                  </a:extLst>
                </a:gridCol>
                <a:gridCol w="440049">
                  <a:extLst>
                    <a:ext uri="{9D8B030D-6E8A-4147-A177-3AD203B41FA5}">
                      <a16:colId xmlns:a16="http://schemas.microsoft.com/office/drawing/2014/main" val="3423238042"/>
                    </a:ext>
                  </a:extLst>
                </a:gridCol>
                <a:gridCol w="440049">
                  <a:extLst>
                    <a:ext uri="{9D8B030D-6E8A-4147-A177-3AD203B41FA5}">
                      <a16:colId xmlns:a16="http://schemas.microsoft.com/office/drawing/2014/main" val="3585839213"/>
                    </a:ext>
                  </a:extLst>
                </a:gridCol>
                <a:gridCol w="440049">
                  <a:extLst>
                    <a:ext uri="{9D8B030D-6E8A-4147-A177-3AD203B41FA5}">
                      <a16:colId xmlns:a16="http://schemas.microsoft.com/office/drawing/2014/main" val="1895507969"/>
                    </a:ext>
                  </a:extLst>
                </a:gridCol>
                <a:gridCol w="440049">
                  <a:extLst>
                    <a:ext uri="{9D8B030D-6E8A-4147-A177-3AD203B41FA5}">
                      <a16:colId xmlns:a16="http://schemas.microsoft.com/office/drawing/2014/main" val="3131941444"/>
                    </a:ext>
                  </a:extLst>
                </a:gridCol>
                <a:gridCol w="440049">
                  <a:extLst>
                    <a:ext uri="{9D8B030D-6E8A-4147-A177-3AD203B41FA5}">
                      <a16:colId xmlns:a16="http://schemas.microsoft.com/office/drawing/2014/main" val="504182679"/>
                    </a:ext>
                  </a:extLst>
                </a:gridCol>
                <a:gridCol w="440049">
                  <a:extLst>
                    <a:ext uri="{9D8B030D-6E8A-4147-A177-3AD203B41FA5}">
                      <a16:colId xmlns:a16="http://schemas.microsoft.com/office/drawing/2014/main" val="3735534231"/>
                    </a:ext>
                  </a:extLst>
                </a:gridCol>
                <a:gridCol w="440049">
                  <a:extLst>
                    <a:ext uri="{9D8B030D-6E8A-4147-A177-3AD203B41FA5}">
                      <a16:colId xmlns:a16="http://schemas.microsoft.com/office/drawing/2014/main" val="1814250458"/>
                    </a:ext>
                  </a:extLst>
                </a:gridCol>
              </a:tblGrid>
              <a:tr h="36556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9756804"/>
                  </a:ext>
                </a:extLst>
              </a:tr>
            </a:tbl>
          </a:graphicData>
        </a:graphic>
      </p:graphicFrame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18F80FFA-0FD8-C324-C70B-68DE96C1AA21}"/>
              </a:ext>
            </a:extLst>
          </p:cNvPr>
          <p:cNvGraphicFramePr>
            <a:graphicFrameLocks noGrp="1"/>
          </p:cNvGraphicFramePr>
          <p:nvPr/>
        </p:nvGraphicFramePr>
        <p:xfrm>
          <a:off x="9489081" y="5721816"/>
          <a:ext cx="872006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6003">
                  <a:extLst>
                    <a:ext uri="{9D8B030D-6E8A-4147-A177-3AD203B41FA5}">
                      <a16:colId xmlns:a16="http://schemas.microsoft.com/office/drawing/2014/main" val="371355521"/>
                    </a:ext>
                  </a:extLst>
                </a:gridCol>
                <a:gridCol w="436003">
                  <a:extLst>
                    <a:ext uri="{9D8B030D-6E8A-4147-A177-3AD203B41FA5}">
                      <a16:colId xmlns:a16="http://schemas.microsoft.com/office/drawing/2014/main" val="342323804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975680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1254224"/>
                  </a:ext>
                </a:extLst>
              </a:tr>
            </a:tbl>
          </a:graphicData>
        </a:graphic>
      </p:graphicFrame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64505C8B-8025-3215-E7F9-640875EEE956}"/>
              </a:ext>
            </a:extLst>
          </p:cNvPr>
          <p:cNvGraphicFramePr>
            <a:graphicFrameLocks noGrp="1"/>
          </p:cNvGraphicFramePr>
          <p:nvPr/>
        </p:nvGraphicFramePr>
        <p:xfrm>
          <a:off x="9271080" y="4273559"/>
          <a:ext cx="1308009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6003">
                  <a:extLst>
                    <a:ext uri="{9D8B030D-6E8A-4147-A177-3AD203B41FA5}">
                      <a16:colId xmlns:a16="http://schemas.microsoft.com/office/drawing/2014/main" val="371355521"/>
                    </a:ext>
                  </a:extLst>
                </a:gridCol>
                <a:gridCol w="436003">
                  <a:extLst>
                    <a:ext uri="{9D8B030D-6E8A-4147-A177-3AD203B41FA5}">
                      <a16:colId xmlns:a16="http://schemas.microsoft.com/office/drawing/2014/main" val="1890143904"/>
                    </a:ext>
                  </a:extLst>
                </a:gridCol>
                <a:gridCol w="436003">
                  <a:extLst>
                    <a:ext uri="{9D8B030D-6E8A-4147-A177-3AD203B41FA5}">
                      <a16:colId xmlns:a16="http://schemas.microsoft.com/office/drawing/2014/main" val="342323804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975680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956417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1254224"/>
                  </a:ext>
                </a:extLst>
              </a:tr>
            </a:tbl>
          </a:graphicData>
        </a:graphic>
      </p:graphicFrame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34D3D8BA-EBB7-5E06-1F25-52D53C4C4501}"/>
              </a:ext>
            </a:extLst>
          </p:cNvPr>
          <p:cNvGraphicFramePr>
            <a:graphicFrameLocks noGrp="1"/>
          </p:cNvGraphicFramePr>
          <p:nvPr/>
        </p:nvGraphicFramePr>
        <p:xfrm>
          <a:off x="9271080" y="1737747"/>
          <a:ext cx="1308009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6003">
                  <a:extLst>
                    <a:ext uri="{9D8B030D-6E8A-4147-A177-3AD203B41FA5}">
                      <a16:colId xmlns:a16="http://schemas.microsoft.com/office/drawing/2014/main" val="371355521"/>
                    </a:ext>
                  </a:extLst>
                </a:gridCol>
                <a:gridCol w="436003">
                  <a:extLst>
                    <a:ext uri="{9D8B030D-6E8A-4147-A177-3AD203B41FA5}">
                      <a16:colId xmlns:a16="http://schemas.microsoft.com/office/drawing/2014/main" val="1890143904"/>
                    </a:ext>
                  </a:extLst>
                </a:gridCol>
                <a:gridCol w="436003">
                  <a:extLst>
                    <a:ext uri="{9D8B030D-6E8A-4147-A177-3AD203B41FA5}">
                      <a16:colId xmlns:a16="http://schemas.microsoft.com/office/drawing/2014/main" val="342323804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975680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956417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1254224"/>
                  </a:ext>
                </a:extLst>
              </a:tr>
            </a:tbl>
          </a:graphicData>
        </a:graphic>
      </p:graphicFrame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A2230A15-A97F-5E02-4B4D-5BEFE76CC04C}"/>
              </a:ext>
            </a:extLst>
          </p:cNvPr>
          <p:cNvGraphicFramePr>
            <a:graphicFrameLocks noGrp="1"/>
          </p:cNvGraphicFramePr>
          <p:nvPr/>
        </p:nvGraphicFramePr>
        <p:xfrm>
          <a:off x="680956" y="381262"/>
          <a:ext cx="4406886" cy="4734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9654">
                  <a:extLst>
                    <a:ext uri="{9D8B030D-6E8A-4147-A177-3AD203B41FA5}">
                      <a16:colId xmlns:a16="http://schemas.microsoft.com/office/drawing/2014/main" val="192593557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1194640416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501113775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1120167580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241209916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3588069149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1236301219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1558425767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2776569343"/>
                    </a:ext>
                  </a:extLst>
                </a:gridCol>
              </a:tblGrid>
              <a:tr h="473452"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904975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EACBACB7-E568-DAF1-3534-42BC9CA3C745}"/>
              </a:ext>
            </a:extLst>
          </p:cNvPr>
          <p:cNvSpPr txBox="1"/>
          <p:nvPr/>
        </p:nvSpPr>
        <p:spPr>
          <a:xfrm>
            <a:off x="529604" y="-48947"/>
            <a:ext cx="1944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Memory block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19EA38-61F4-DE39-6743-E7E35518A587}"/>
              </a:ext>
            </a:extLst>
          </p:cNvPr>
          <p:cNvSpPr txBox="1"/>
          <p:nvPr/>
        </p:nvSpPr>
        <p:spPr>
          <a:xfrm>
            <a:off x="541864" y="3368784"/>
            <a:ext cx="280952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CH" dirty="0">
                <a:solidFill>
                  <a:srgbClr val="0ECC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x.ravel()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870E2A-DC9C-B836-0F1D-D65C1DF4BEAD}"/>
              </a:ext>
            </a:extLst>
          </p:cNvPr>
          <p:cNvSpPr txBox="1"/>
          <p:nvPr/>
        </p:nvSpPr>
        <p:spPr>
          <a:xfrm>
            <a:off x="974519" y="1017438"/>
            <a:ext cx="1944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b="1" dirty="0"/>
              <a:t>NumPy operation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142AA83-82E0-FF00-14CA-2EF66F27336E}"/>
              </a:ext>
            </a:extLst>
          </p:cNvPr>
          <p:cNvSpPr txBox="1"/>
          <p:nvPr/>
        </p:nvSpPr>
        <p:spPr>
          <a:xfrm>
            <a:off x="541864" y="4635847"/>
            <a:ext cx="280952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CH" dirty="0">
                <a:solidFill>
                  <a:srgbClr val="0ECC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x.T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5DE99C-D596-A556-D2D0-76CC8FCBBBDA}"/>
              </a:ext>
            </a:extLst>
          </p:cNvPr>
          <p:cNvSpPr txBox="1"/>
          <p:nvPr/>
        </p:nvSpPr>
        <p:spPr>
          <a:xfrm>
            <a:off x="541864" y="5902910"/>
            <a:ext cx="280952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CH" dirty="0">
                <a:solidFill>
                  <a:srgbClr val="0ECC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x[::2, ::2]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8C64E7-4B03-82D6-6BBA-C34899D79F74}"/>
              </a:ext>
            </a:extLst>
          </p:cNvPr>
          <p:cNvSpPr txBox="1"/>
          <p:nvPr/>
        </p:nvSpPr>
        <p:spPr>
          <a:xfrm>
            <a:off x="541864" y="2101721"/>
            <a:ext cx="280952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CH" dirty="0">
                <a:solidFill>
                  <a:srgbClr val="0ECC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50003A-C803-65D7-049F-87938CBF5F54}"/>
              </a:ext>
            </a:extLst>
          </p:cNvPr>
          <p:cNvSpPr txBox="1"/>
          <p:nvPr/>
        </p:nvSpPr>
        <p:spPr>
          <a:xfrm>
            <a:off x="6551096" y="294822"/>
            <a:ext cx="3204608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H" dirty="0"/>
              <a:t>The same memory block can be interpreted in many ways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A9E51ECA-1DAA-1E29-E3F3-6FFFF23EAA20}"/>
              </a:ext>
            </a:extLst>
          </p:cNvPr>
          <p:cNvGraphicFramePr>
            <a:graphicFrameLocks noGrp="1"/>
          </p:cNvGraphicFramePr>
          <p:nvPr/>
        </p:nvGraphicFramePr>
        <p:xfrm>
          <a:off x="4859403" y="2761626"/>
          <a:ext cx="2152904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6452">
                  <a:extLst>
                    <a:ext uri="{9D8B030D-6E8A-4147-A177-3AD203B41FA5}">
                      <a16:colId xmlns:a16="http://schemas.microsoft.com/office/drawing/2014/main" val="2080692857"/>
                    </a:ext>
                  </a:extLst>
                </a:gridCol>
                <a:gridCol w="1076452">
                  <a:extLst>
                    <a:ext uri="{9D8B030D-6E8A-4147-A177-3AD203B41FA5}">
                      <a16:colId xmlns:a16="http://schemas.microsoft.com/office/drawing/2014/main" val="1812720496"/>
                    </a:ext>
                  </a:extLst>
                </a:gridCol>
              </a:tblGrid>
              <a:tr h="273299">
                <a:tc>
                  <a:txBody>
                    <a:bodyPr/>
                    <a:lstStyle/>
                    <a:p>
                      <a:r>
                        <a:rPr lang="en-CH" sz="12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dtype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CH" sz="1200" b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int64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1231931"/>
                  </a:ext>
                </a:extLst>
              </a:tr>
              <a:tr h="273299">
                <a:tc>
                  <a:txBody>
                    <a:bodyPr/>
                    <a:lstStyle/>
                    <a:p>
                      <a:r>
                        <a:rPr lang="en-CH" sz="12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ndim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CH" sz="1200" b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3214733"/>
                  </a:ext>
                </a:extLst>
              </a:tr>
              <a:tr h="273299">
                <a:tc>
                  <a:txBody>
                    <a:bodyPr/>
                    <a:lstStyle/>
                    <a:p>
                      <a:r>
                        <a:rPr lang="en-CH" sz="12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shape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CH" sz="1200" b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(9,)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2452231"/>
                  </a:ext>
                </a:extLst>
              </a:tr>
              <a:tr h="260223">
                <a:tc>
                  <a:txBody>
                    <a:bodyPr/>
                    <a:lstStyle/>
                    <a:p>
                      <a:r>
                        <a:rPr lang="en-CH" sz="12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strides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CH" sz="1200" b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(8,)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6865482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59B35558-B177-B13A-E1DF-CC1B68D79D22}"/>
              </a:ext>
            </a:extLst>
          </p:cNvPr>
          <p:cNvSpPr txBox="1"/>
          <p:nvPr/>
        </p:nvSpPr>
        <p:spPr>
          <a:xfrm>
            <a:off x="4639711" y="1017438"/>
            <a:ext cx="2592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b="1" dirty="0">
                <a:solidFill>
                  <a:schemeClr val="bg1">
                    <a:lumMod val="50000"/>
                  </a:schemeClr>
                </a:solidFill>
              </a:rPr>
              <a:t>NumPy array metadata</a:t>
            </a: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70AA688D-0E52-345A-F42C-2E2292B81179}"/>
              </a:ext>
            </a:extLst>
          </p:cNvPr>
          <p:cNvGraphicFramePr>
            <a:graphicFrameLocks noGrp="1"/>
          </p:cNvGraphicFramePr>
          <p:nvPr/>
        </p:nvGraphicFramePr>
        <p:xfrm>
          <a:off x="4859403" y="5273497"/>
          <a:ext cx="2152904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6452">
                  <a:extLst>
                    <a:ext uri="{9D8B030D-6E8A-4147-A177-3AD203B41FA5}">
                      <a16:colId xmlns:a16="http://schemas.microsoft.com/office/drawing/2014/main" val="2080692857"/>
                    </a:ext>
                  </a:extLst>
                </a:gridCol>
                <a:gridCol w="1076452">
                  <a:extLst>
                    <a:ext uri="{9D8B030D-6E8A-4147-A177-3AD203B41FA5}">
                      <a16:colId xmlns:a16="http://schemas.microsoft.com/office/drawing/2014/main" val="1812720496"/>
                    </a:ext>
                  </a:extLst>
                </a:gridCol>
              </a:tblGrid>
              <a:tr h="273299">
                <a:tc>
                  <a:txBody>
                    <a:bodyPr/>
                    <a:lstStyle/>
                    <a:p>
                      <a:r>
                        <a:rPr lang="en-CH" sz="12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dtype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CH" sz="1200" b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int64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1231931"/>
                  </a:ext>
                </a:extLst>
              </a:tr>
              <a:tr h="273299">
                <a:tc>
                  <a:txBody>
                    <a:bodyPr/>
                    <a:lstStyle/>
                    <a:p>
                      <a:r>
                        <a:rPr lang="en-CH" sz="12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ndim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CH" sz="1200" b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3214733"/>
                  </a:ext>
                </a:extLst>
              </a:tr>
              <a:tr h="273299">
                <a:tc>
                  <a:txBody>
                    <a:bodyPr/>
                    <a:lstStyle/>
                    <a:p>
                      <a:r>
                        <a:rPr lang="en-CH" sz="12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shape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CH" sz="1200" b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(2, 2)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2452231"/>
                  </a:ext>
                </a:extLst>
              </a:tr>
              <a:tr h="260223">
                <a:tc>
                  <a:txBody>
                    <a:bodyPr/>
                    <a:lstStyle/>
                    <a:p>
                      <a:r>
                        <a:rPr lang="en-CH" sz="12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strides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CH" sz="1200" b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(48, 16)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6865482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A20FDC78-BA98-9BB9-8696-64F3816ACC48}"/>
              </a:ext>
            </a:extLst>
          </p:cNvPr>
          <p:cNvGraphicFramePr>
            <a:graphicFrameLocks noGrp="1"/>
          </p:cNvGraphicFramePr>
          <p:nvPr/>
        </p:nvGraphicFramePr>
        <p:xfrm>
          <a:off x="4859403" y="4017562"/>
          <a:ext cx="2152904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6452">
                  <a:extLst>
                    <a:ext uri="{9D8B030D-6E8A-4147-A177-3AD203B41FA5}">
                      <a16:colId xmlns:a16="http://schemas.microsoft.com/office/drawing/2014/main" val="2080692857"/>
                    </a:ext>
                  </a:extLst>
                </a:gridCol>
                <a:gridCol w="1076452">
                  <a:extLst>
                    <a:ext uri="{9D8B030D-6E8A-4147-A177-3AD203B41FA5}">
                      <a16:colId xmlns:a16="http://schemas.microsoft.com/office/drawing/2014/main" val="1812720496"/>
                    </a:ext>
                  </a:extLst>
                </a:gridCol>
              </a:tblGrid>
              <a:tr h="273299">
                <a:tc>
                  <a:txBody>
                    <a:bodyPr/>
                    <a:lstStyle/>
                    <a:p>
                      <a:r>
                        <a:rPr lang="en-CH" sz="12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dtype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CH" sz="1200" b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int64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1231931"/>
                  </a:ext>
                </a:extLst>
              </a:tr>
              <a:tr h="273299">
                <a:tc>
                  <a:txBody>
                    <a:bodyPr/>
                    <a:lstStyle/>
                    <a:p>
                      <a:r>
                        <a:rPr lang="en-CH" sz="12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ndim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CH" sz="1200" b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3214733"/>
                  </a:ext>
                </a:extLst>
              </a:tr>
              <a:tr h="273299">
                <a:tc>
                  <a:txBody>
                    <a:bodyPr/>
                    <a:lstStyle/>
                    <a:p>
                      <a:r>
                        <a:rPr lang="en-CH" sz="12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shape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CH" sz="1200" b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(3, 3)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2452231"/>
                  </a:ext>
                </a:extLst>
              </a:tr>
              <a:tr h="260223">
                <a:tc>
                  <a:txBody>
                    <a:bodyPr/>
                    <a:lstStyle/>
                    <a:p>
                      <a:r>
                        <a:rPr lang="en-CH" sz="12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strides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CH" sz="1200" b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(8, 24)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6865482"/>
                  </a:ext>
                </a:extLst>
              </a:tr>
            </a:tbl>
          </a:graphicData>
        </a:graphic>
      </p:graphicFrame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570DB801-1804-C5F6-94F2-86E3C3B56766}"/>
              </a:ext>
            </a:extLst>
          </p:cNvPr>
          <p:cNvGraphicFramePr>
            <a:graphicFrameLocks noGrp="1"/>
          </p:cNvGraphicFramePr>
          <p:nvPr/>
        </p:nvGraphicFramePr>
        <p:xfrm>
          <a:off x="4859403" y="1505690"/>
          <a:ext cx="2152904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6452">
                  <a:extLst>
                    <a:ext uri="{9D8B030D-6E8A-4147-A177-3AD203B41FA5}">
                      <a16:colId xmlns:a16="http://schemas.microsoft.com/office/drawing/2014/main" val="2080692857"/>
                    </a:ext>
                  </a:extLst>
                </a:gridCol>
                <a:gridCol w="1076452">
                  <a:extLst>
                    <a:ext uri="{9D8B030D-6E8A-4147-A177-3AD203B41FA5}">
                      <a16:colId xmlns:a16="http://schemas.microsoft.com/office/drawing/2014/main" val="1812720496"/>
                    </a:ext>
                  </a:extLst>
                </a:gridCol>
              </a:tblGrid>
              <a:tr h="273299">
                <a:tc>
                  <a:txBody>
                    <a:bodyPr/>
                    <a:lstStyle/>
                    <a:p>
                      <a:r>
                        <a:rPr lang="en-CH" sz="12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dtype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CH" sz="1200" b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int64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1231931"/>
                  </a:ext>
                </a:extLst>
              </a:tr>
              <a:tr h="273299">
                <a:tc>
                  <a:txBody>
                    <a:bodyPr/>
                    <a:lstStyle/>
                    <a:p>
                      <a:r>
                        <a:rPr lang="en-CH" sz="12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ndim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CH" sz="1200" b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3214733"/>
                  </a:ext>
                </a:extLst>
              </a:tr>
              <a:tr h="273299">
                <a:tc>
                  <a:txBody>
                    <a:bodyPr/>
                    <a:lstStyle/>
                    <a:p>
                      <a:r>
                        <a:rPr lang="en-CH" sz="12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shape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CH" sz="1200" b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(3, 3)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2452231"/>
                  </a:ext>
                </a:extLst>
              </a:tr>
              <a:tr h="260223">
                <a:tc>
                  <a:txBody>
                    <a:bodyPr/>
                    <a:lstStyle/>
                    <a:p>
                      <a:r>
                        <a:rPr lang="en-CH" sz="12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strides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CH" sz="1200" b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(24, 8)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6865482"/>
                  </a:ext>
                </a:extLst>
              </a:tr>
            </a:tbl>
          </a:graphicData>
        </a:graphic>
      </p:graphicFrame>
      <p:sp>
        <p:nvSpPr>
          <p:cNvPr id="20" name="Rectangle 19">
            <a:extLst>
              <a:ext uri="{FF2B5EF4-FFF2-40B4-BE49-F238E27FC236}">
                <a16:creationId xmlns:a16="http://schemas.microsoft.com/office/drawing/2014/main" id="{38A6435C-7AE7-B28B-51D9-B10B9D38A41C}"/>
              </a:ext>
            </a:extLst>
          </p:cNvPr>
          <p:cNvSpPr/>
          <p:nvPr/>
        </p:nvSpPr>
        <p:spPr>
          <a:xfrm>
            <a:off x="-20038" y="0"/>
            <a:ext cx="12192000" cy="6858000"/>
          </a:xfrm>
          <a:prstGeom prst="rect">
            <a:avLst/>
          </a:prstGeom>
          <a:solidFill>
            <a:srgbClr val="F0D0D5">
              <a:alpha val="8118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0566480-D548-9341-85F5-F089A34D32F0}"/>
              </a:ext>
            </a:extLst>
          </p:cNvPr>
          <p:cNvSpPr txBox="1"/>
          <p:nvPr/>
        </p:nvSpPr>
        <p:spPr>
          <a:xfrm>
            <a:off x="3772529" y="2721890"/>
            <a:ext cx="4326651" cy="23083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There are NumPy operations that can be performed just by changing the metadata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>
                <a:sym typeface="Wingdings" pitchFamily="2" charset="2"/>
              </a:rPr>
              <a:t> </a:t>
            </a:r>
            <a:r>
              <a:rPr lang="en-US" sz="2400" dirty="0"/>
              <a:t>preferred and </a:t>
            </a:r>
          </a:p>
          <a:p>
            <a:pPr algn="ctr"/>
            <a:r>
              <a:rPr lang="en-US" sz="2400" dirty="0">
                <a:sym typeface="Wingdings" pitchFamily="2" charset="2"/>
              </a:rPr>
              <a:t> O(1) – very efficient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6917543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90D6FB-C8AD-17CF-5068-8153A4D2C3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A7F7A8-07FD-01B3-8F1C-10C73D19C9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855121-DC15-2365-17CE-AD98CE9AC2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F4FD552-0A7B-9DD1-193A-C7D6508817B4}"/>
              </a:ext>
            </a:extLst>
          </p:cNvPr>
          <p:cNvSpPr txBox="1"/>
          <p:nvPr/>
        </p:nvSpPr>
        <p:spPr>
          <a:xfrm>
            <a:off x="8952975" y="1017438"/>
            <a:ext cx="1944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NumPy view</a:t>
            </a:r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26B62287-E67C-2C74-3A19-9D8E6CF1DB91}"/>
              </a:ext>
            </a:extLst>
          </p:cNvPr>
          <p:cNvGraphicFramePr>
            <a:graphicFrameLocks noGrp="1"/>
          </p:cNvGraphicFramePr>
          <p:nvPr/>
        </p:nvGraphicFramePr>
        <p:xfrm>
          <a:off x="7944864" y="3366494"/>
          <a:ext cx="3960441" cy="365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0049">
                  <a:extLst>
                    <a:ext uri="{9D8B030D-6E8A-4147-A177-3AD203B41FA5}">
                      <a16:colId xmlns:a16="http://schemas.microsoft.com/office/drawing/2014/main" val="371355521"/>
                    </a:ext>
                  </a:extLst>
                </a:gridCol>
                <a:gridCol w="440049">
                  <a:extLst>
                    <a:ext uri="{9D8B030D-6E8A-4147-A177-3AD203B41FA5}">
                      <a16:colId xmlns:a16="http://schemas.microsoft.com/office/drawing/2014/main" val="1890143904"/>
                    </a:ext>
                  </a:extLst>
                </a:gridCol>
                <a:gridCol w="440049">
                  <a:extLst>
                    <a:ext uri="{9D8B030D-6E8A-4147-A177-3AD203B41FA5}">
                      <a16:colId xmlns:a16="http://schemas.microsoft.com/office/drawing/2014/main" val="3423238042"/>
                    </a:ext>
                  </a:extLst>
                </a:gridCol>
                <a:gridCol w="440049">
                  <a:extLst>
                    <a:ext uri="{9D8B030D-6E8A-4147-A177-3AD203B41FA5}">
                      <a16:colId xmlns:a16="http://schemas.microsoft.com/office/drawing/2014/main" val="3585839213"/>
                    </a:ext>
                  </a:extLst>
                </a:gridCol>
                <a:gridCol w="440049">
                  <a:extLst>
                    <a:ext uri="{9D8B030D-6E8A-4147-A177-3AD203B41FA5}">
                      <a16:colId xmlns:a16="http://schemas.microsoft.com/office/drawing/2014/main" val="1895507969"/>
                    </a:ext>
                  </a:extLst>
                </a:gridCol>
                <a:gridCol w="440049">
                  <a:extLst>
                    <a:ext uri="{9D8B030D-6E8A-4147-A177-3AD203B41FA5}">
                      <a16:colId xmlns:a16="http://schemas.microsoft.com/office/drawing/2014/main" val="3131941444"/>
                    </a:ext>
                  </a:extLst>
                </a:gridCol>
                <a:gridCol w="440049">
                  <a:extLst>
                    <a:ext uri="{9D8B030D-6E8A-4147-A177-3AD203B41FA5}">
                      <a16:colId xmlns:a16="http://schemas.microsoft.com/office/drawing/2014/main" val="504182679"/>
                    </a:ext>
                  </a:extLst>
                </a:gridCol>
                <a:gridCol w="440049">
                  <a:extLst>
                    <a:ext uri="{9D8B030D-6E8A-4147-A177-3AD203B41FA5}">
                      <a16:colId xmlns:a16="http://schemas.microsoft.com/office/drawing/2014/main" val="3735534231"/>
                    </a:ext>
                  </a:extLst>
                </a:gridCol>
                <a:gridCol w="440049">
                  <a:extLst>
                    <a:ext uri="{9D8B030D-6E8A-4147-A177-3AD203B41FA5}">
                      <a16:colId xmlns:a16="http://schemas.microsoft.com/office/drawing/2014/main" val="1814250458"/>
                    </a:ext>
                  </a:extLst>
                </a:gridCol>
              </a:tblGrid>
              <a:tr h="36556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9756804"/>
                  </a:ext>
                </a:extLst>
              </a:tr>
            </a:tbl>
          </a:graphicData>
        </a:graphic>
      </p:graphicFrame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34D3D8BA-EBB7-5E06-1F25-52D53C4C4501}"/>
              </a:ext>
            </a:extLst>
          </p:cNvPr>
          <p:cNvGraphicFramePr>
            <a:graphicFrameLocks noGrp="1"/>
          </p:cNvGraphicFramePr>
          <p:nvPr/>
        </p:nvGraphicFramePr>
        <p:xfrm>
          <a:off x="9271080" y="1737747"/>
          <a:ext cx="1308009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6003">
                  <a:extLst>
                    <a:ext uri="{9D8B030D-6E8A-4147-A177-3AD203B41FA5}">
                      <a16:colId xmlns:a16="http://schemas.microsoft.com/office/drawing/2014/main" val="371355521"/>
                    </a:ext>
                  </a:extLst>
                </a:gridCol>
                <a:gridCol w="436003">
                  <a:extLst>
                    <a:ext uri="{9D8B030D-6E8A-4147-A177-3AD203B41FA5}">
                      <a16:colId xmlns:a16="http://schemas.microsoft.com/office/drawing/2014/main" val="1890143904"/>
                    </a:ext>
                  </a:extLst>
                </a:gridCol>
                <a:gridCol w="436003">
                  <a:extLst>
                    <a:ext uri="{9D8B030D-6E8A-4147-A177-3AD203B41FA5}">
                      <a16:colId xmlns:a16="http://schemas.microsoft.com/office/drawing/2014/main" val="342323804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975680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956417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1254224"/>
                  </a:ext>
                </a:extLst>
              </a:tr>
            </a:tbl>
          </a:graphicData>
        </a:graphic>
      </p:graphicFrame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A2230A15-A97F-5E02-4B4D-5BEFE76CC04C}"/>
              </a:ext>
            </a:extLst>
          </p:cNvPr>
          <p:cNvGraphicFramePr>
            <a:graphicFrameLocks noGrp="1"/>
          </p:cNvGraphicFramePr>
          <p:nvPr/>
        </p:nvGraphicFramePr>
        <p:xfrm>
          <a:off x="680956" y="381262"/>
          <a:ext cx="4406886" cy="4734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9654">
                  <a:extLst>
                    <a:ext uri="{9D8B030D-6E8A-4147-A177-3AD203B41FA5}">
                      <a16:colId xmlns:a16="http://schemas.microsoft.com/office/drawing/2014/main" val="192593557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1194640416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501113775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1120167580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241209916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3588069149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1236301219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1558425767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2776569343"/>
                    </a:ext>
                  </a:extLst>
                </a:gridCol>
              </a:tblGrid>
              <a:tr h="473452"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904975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EACBACB7-E568-DAF1-3534-42BC9CA3C745}"/>
              </a:ext>
            </a:extLst>
          </p:cNvPr>
          <p:cNvSpPr txBox="1"/>
          <p:nvPr/>
        </p:nvSpPr>
        <p:spPr>
          <a:xfrm>
            <a:off x="529604" y="-48947"/>
            <a:ext cx="1944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Memory block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19EA38-61F4-DE39-6743-E7E35518A587}"/>
              </a:ext>
            </a:extLst>
          </p:cNvPr>
          <p:cNvSpPr txBox="1"/>
          <p:nvPr/>
        </p:nvSpPr>
        <p:spPr>
          <a:xfrm>
            <a:off x="541864" y="3368784"/>
            <a:ext cx="280952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CH" dirty="0">
                <a:solidFill>
                  <a:srgbClr val="0ECC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x.ravel()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870E2A-DC9C-B836-0F1D-D65C1DF4BEAD}"/>
              </a:ext>
            </a:extLst>
          </p:cNvPr>
          <p:cNvSpPr txBox="1"/>
          <p:nvPr/>
        </p:nvSpPr>
        <p:spPr>
          <a:xfrm>
            <a:off x="974519" y="1017438"/>
            <a:ext cx="1944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b="1" dirty="0"/>
              <a:t>NumPy operation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8C64E7-4B03-82D6-6BBA-C34899D79F74}"/>
              </a:ext>
            </a:extLst>
          </p:cNvPr>
          <p:cNvSpPr txBox="1"/>
          <p:nvPr/>
        </p:nvSpPr>
        <p:spPr>
          <a:xfrm>
            <a:off x="541864" y="2101721"/>
            <a:ext cx="280952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CH" dirty="0">
                <a:solidFill>
                  <a:srgbClr val="0ECC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50003A-C803-65D7-049F-87938CBF5F54}"/>
              </a:ext>
            </a:extLst>
          </p:cNvPr>
          <p:cNvSpPr txBox="1"/>
          <p:nvPr/>
        </p:nvSpPr>
        <p:spPr>
          <a:xfrm>
            <a:off x="6551096" y="294822"/>
            <a:ext cx="3204608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H" dirty="0"/>
              <a:t>The same memory block can be interpreted in many ways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A9E51ECA-1DAA-1E29-E3F3-6FFFF23EAA20}"/>
              </a:ext>
            </a:extLst>
          </p:cNvPr>
          <p:cNvGraphicFramePr>
            <a:graphicFrameLocks noGrp="1"/>
          </p:cNvGraphicFramePr>
          <p:nvPr/>
        </p:nvGraphicFramePr>
        <p:xfrm>
          <a:off x="4859403" y="2761626"/>
          <a:ext cx="2152904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6452">
                  <a:extLst>
                    <a:ext uri="{9D8B030D-6E8A-4147-A177-3AD203B41FA5}">
                      <a16:colId xmlns:a16="http://schemas.microsoft.com/office/drawing/2014/main" val="2080692857"/>
                    </a:ext>
                  </a:extLst>
                </a:gridCol>
                <a:gridCol w="1076452">
                  <a:extLst>
                    <a:ext uri="{9D8B030D-6E8A-4147-A177-3AD203B41FA5}">
                      <a16:colId xmlns:a16="http://schemas.microsoft.com/office/drawing/2014/main" val="1812720496"/>
                    </a:ext>
                  </a:extLst>
                </a:gridCol>
              </a:tblGrid>
              <a:tr h="273299">
                <a:tc>
                  <a:txBody>
                    <a:bodyPr/>
                    <a:lstStyle/>
                    <a:p>
                      <a:r>
                        <a:rPr lang="en-CH" sz="12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dtype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CH" sz="1200" b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int64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1231931"/>
                  </a:ext>
                </a:extLst>
              </a:tr>
              <a:tr h="273299">
                <a:tc>
                  <a:txBody>
                    <a:bodyPr/>
                    <a:lstStyle/>
                    <a:p>
                      <a:r>
                        <a:rPr lang="en-CH" sz="12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ndim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CH" sz="1200" b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3214733"/>
                  </a:ext>
                </a:extLst>
              </a:tr>
              <a:tr h="273299">
                <a:tc>
                  <a:txBody>
                    <a:bodyPr/>
                    <a:lstStyle/>
                    <a:p>
                      <a:r>
                        <a:rPr lang="en-CH" sz="12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shape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CH" sz="1200" b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(9,)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2452231"/>
                  </a:ext>
                </a:extLst>
              </a:tr>
              <a:tr h="260223">
                <a:tc>
                  <a:txBody>
                    <a:bodyPr/>
                    <a:lstStyle/>
                    <a:p>
                      <a:r>
                        <a:rPr lang="en-CH" sz="12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strides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CH" sz="1200" b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(8,)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6865482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59B35558-B177-B13A-E1DF-CC1B68D79D22}"/>
              </a:ext>
            </a:extLst>
          </p:cNvPr>
          <p:cNvSpPr txBox="1"/>
          <p:nvPr/>
        </p:nvSpPr>
        <p:spPr>
          <a:xfrm>
            <a:off x="4639711" y="1017438"/>
            <a:ext cx="2592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b="1" dirty="0">
                <a:solidFill>
                  <a:schemeClr val="bg1">
                    <a:lumMod val="50000"/>
                  </a:schemeClr>
                </a:solidFill>
              </a:rPr>
              <a:t>NumPy array metadata</a:t>
            </a:r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570DB801-1804-C5F6-94F2-86E3C3B56766}"/>
              </a:ext>
            </a:extLst>
          </p:cNvPr>
          <p:cNvGraphicFramePr>
            <a:graphicFrameLocks noGrp="1"/>
          </p:cNvGraphicFramePr>
          <p:nvPr/>
        </p:nvGraphicFramePr>
        <p:xfrm>
          <a:off x="4859403" y="1505690"/>
          <a:ext cx="2152904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6452">
                  <a:extLst>
                    <a:ext uri="{9D8B030D-6E8A-4147-A177-3AD203B41FA5}">
                      <a16:colId xmlns:a16="http://schemas.microsoft.com/office/drawing/2014/main" val="2080692857"/>
                    </a:ext>
                  </a:extLst>
                </a:gridCol>
                <a:gridCol w="1076452">
                  <a:extLst>
                    <a:ext uri="{9D8B030D-6E8A-4147-A177-3AD203B41FA5}">
                      <a16:colId xmlns:a16="http://schemas.microsoft.com/office/drawing/2014/main" val="1812720496"/>
                    </a:ext>
                  </a:extLst>
                </a:gridCol>
              </a:tblGrid>
              <a:tr h="273299">
                <a:tc>
                  <a:txBody>
                    <a:bodyPr/>
                    <a:lstStyle/>
                    <a:p>
                      <a:r>
                        <a:rPr lang="en-CH" sz="12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dtype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CH" sz="1200" b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int64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1231931"/>
                  </a:ext>
                </a:extLst>
              </a:tr>
              <a:tr h="273299">
                <a:tc>
                  <a:txBody>
                    <a:bodyPr/>
                    <a:lstStyle/>
                    <a:p>
                      <a:r>
                        <a:rPr lang="en-CH" sz="12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ndim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CH" sz="1200" b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3214733"/>
                  </a:ext>
                </a:extLst>
              </a:tr>
              <a:tr h="273299">
                <a:tc>
                  <a:txBody>
                    <a:bodyPr/>
                    <a:lstStyle/>
                    <a:p>
                      <a:r>
                        <a:rPr lang="en-CH" sz="12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shape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CH" sz="1200" b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(3, 3)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2452231"/>
                  </a:ext>
                </a:extLst>
              </a:tr>
              <a:tr h="260223">
                <a:tc>
                  <a:txBody>
                    <a:bodyPr/>
                    <a:lstStyle/>
                    <a:p>
                      <a:r>
                        <a:rPr lang="en-CH" sz="12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strides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CH" sz="1200" b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(24, 8)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6865482"/>
                  </a:ext>
                </a:extLst>
              </a:tr>
            </a:tbl>
          </a:graphicData>
        </a:graphic>
      </p:graphicFrame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FBD61CE5-0B72-E86E-4DAD-4061A46F4F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9046634"/>
              </p:ext>
            </p:extLst>
          </p:nvPr>
        </p:nvGraphicFramePr>
        <p:xfrm>
          <a:off x="9271080" y="5374647"/>
          <a:ext cx="1308009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6003">
                  <a:extLst>
                    <a:ext uri="{9D8B030D-6E8A-4147-A177-3AD203B41FA5}">
                      <a16:colId xmlns:a16="http://schemas.microsoft.com/office/drawing/2014/main" val="371355521"/>
                    </a:ext>
                  </a:extLst>
                </a:gridCol>
                <a:gridCol w="436003">
                  <a:extLst>
                    <a:ext uri="{9D8B030D-6E8A-4147-A177-3AD203B41FA5}">
                      <a16:colId xmlns:a16="http://schemas.microsoft.com/office/drawing/2014/main" val="1890143904"/>
                    </a:ext>
                  </a:extLst>
                </a:gridCol>
                <a:gridCol w="436003">
                  <a:extLst>
                    <a:ext uri="{9D8B030D-6E8A-4147-A177-3AD203B41FA5}">
                      <a16:colId xmlns:a16="http://schemas.microsoft.com/office/drawing/2014/main" val="342323804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en-CH" sz="16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en-CH" sz="16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  <a:endParaRPr lang="en-CH" sz="16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9756804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629A028E-F7AB-B369-D7E2-639B8FBEB055}"/>
              </a:ext>
            </a:extLst>
          </p:cNvPr>
          <p:cNvSpPr txBox="1"/>
          <p:nvPr/>
        </p:nvSpPr>
        <p:spPr>
          <a:xfrm>
            <a:off x="4508341" y="4112374"/>
            <a:ext cx="2855028" cy="646331"/>
          </a:xfrm>
          <a:prstGeom prst="rect">
            <a:avLst/>
          </a:prstGeom>
          <a:solidFill>
            <a:srgbClr val="F0D0D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How does the metadata look in this case?</a:t>
            </a:r>
            <a:endParaRPr lang="en-US" sz="2000" dirty="0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C2E253C9-8D6C-A4B0-D786-59F90BF1F5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7085448"/>
              </p:ext>
            </p:extLst>
          </p:nvPr>
        </p:nvGraphicFramePr>
        <p:xfrm>
          <a:off x="4859403" y="5008887"/>
          <a:ext cx="2152904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6452">
                  <a:extLst>
                    <a:ext uri="{9D8B030D-6E8A-4147-A177-3AD203B41FA5}">
                      <a16:colId xmlns:a16="http://schemas.microsoft.com/office/drawing/2014/main" val="2080692857"/>
                    </a:ext>
                  </a:extLst>
                </a:gridCol>
                <a:gridCol w="1076452">
                  <a:extLst>
                    <a:ext uri="{9D8B030D-6E8A-4147-A177-3AD203B41FA5}">
                      <a16:colId xmlns:a16="http://schemas.microsoft.com/office/drawing/2014/main" val="1812720496"/>
                    </a:ext>
                  </a:extLst>
                </a:gridCol>
              </a:tblGrid>
              <a:tr h="273299">
                <a:tc>
                  <a:txBody>
                    <a:bodyPr/>
                    <a:lstStyle/>
                    <a:p>
                      <a:r>
                        <a:rPr lang="en-CH" sz="12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dtype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CH" sz="1200" b="0" kern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1231931"/>
                  </a:ext>
                </a:extLst>
              </a:tr>
              <a:tr h="273299">
                <a:tc>
                  <a:txBody>
                    <a:bodyPr/>
                    <a:lstStyle/>
                    <a:p>
                      <a:r>
                        <a:rPr lang="en-CH" sz="12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ndim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CH" sz="1200" b="0" kern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3214733"/>
                  </a:ext>
                </a:extLst>
              </a:tr>
              <a:tr h="273299">
                <a:tc>
                  <a:txBody>
                    <a:bodyPr/>
                    <a:lstStyle/>
                    <a:p>
                      <a:r>
                        <a:rPr lang="en-CH" sz="12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shape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CH" sz="1200" b="0" kern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2452231"/>
                  </a:ext>
                </a:extLst>
              </a:tr>
              <a:tr h="260223">
                <a:tc>
                  <a:txBody>
                    <a:bodyPr/>
                    <a:lstStyle/>
                    <a:p>
                      <a:r>
                        <a:rPr lang="en-CH" sz="12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strides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CH" sz="1200" b="0" kern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6865482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053DAC10-EBC9-C874-59B0-E5DB08787565}"/>
              </a:ext>
            </a:extLst>
          </p:cNvPr>
          <p:cNvSpPr txBox="1"/>
          <p:nvPr/>
        </p:nvSpPr>
        <p:spPr>
          <a:xfrm>
            <a:off x="541864" y="5371075"/>
            <a:ext cx="2809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x[[0,1,2], [1,0,1]]</a:t>
            </a:r>
          </a:p>
        </p:txBody>
      </p:sp>
    </p:spTree>
    <p:extLst>
      <p:ext uri="{BB962C8B-B14F-4D97-AF65-F5344CB8AC3E}">
        <p14:creationId xmlns:p14="http://schemas.microsoft.com/office/powerpoint/2010/main" val="22641956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90D6FB-C8AD-17CF-5068-8153A4D2C3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A7F7A8-07FD-01B3-8F1C-10C73D19C9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855121-DC15-2365-17CE-AD98CE9AC2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F4FD552-0A7B-9DD1-193A-C7D6508817B4}"/>
              </a:ext>
            </a:extLst>
          </p:cNvPr>
          <p:cNvSpPr txBox="1"/>
          <p:nvPr/>
        </p:nvSpPr>
        <p:spPr>
          <a:xfrm>
            <a:off x="8952975" y="1017438"/>
            <a:ext cx="1944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NumPy view</a:t>
            </a:r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26B62287-E67C-2C74-3A19-9D8E6CF1DB91}"/>
              </a:ext>
            </a:extLst>
          </p:cNvPr>
          <p:cNvGraphicFramePr>
            <a:graphicFrameLocks noGrp="1"/>
          </p:cNvGraphicFramePr>
          <p:nvPr/>
        </p:nvGraphicFramePr>
        <p:xfrm>
          <a:off x="7944864" y="3366494"/>
          <a:ext cx="3960441" cy="365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0049">
                  <a:extLst>
                    <a:ext uri="{9D8B030D-6E8A-4147-A177-3AD203B41FA5}">
                      <a16:colId xmlns:a16="http://schemas.microsoft.com/office/drawing/2014/main" val="371355521"/>
                    </a:ext>
                  </a:extLst>
                </a:gridCol>
                <a:gridCol w="440049">
                  <a:extLst>
                    <a:ext uri="{9D8B030D-6E8A-4147-A177-3AD203B41FA5}">
                      <a16:colId xmlns:a16="http://schemas.microsoft.com/office/drawing/2014/main" val="1890143904"/>
                    </a:ext>
                  </a:extLst>
                </a:gridCol>
                <a:gridCol w="440049">
                  <a:extLst>
                    <a:ext uri="{9D8B030D-6E8A-4147-A177-3AD203B41FA5}">
                      <a16:colId xmlns:a16="http://schemas.microsoft.com/office/drawing/2014/main" val="3423238042"/>
                    </a:ext>
                  </a:extLst>
                </a:gridCol>
                <a:gridCol w="440049">
                  <a:extLst>
                    <a:ext uri="{9D8B030D-6E8A-4147-A177-3AD203B41FA5}">
                      <a16:colId xmlns:a16="http://schemas.microsoft.com/office/drawing/2014/main" val="3585839213"/>
                    </a:ext>
                  </a:extLst>
                </a:gridCol>
                <a:gridCol w="440049">
                  <a:extLst>
                    <a:ext uri="{9D8B030D-6E8A-4147-A177-3AD203B41FA5}">
                      <a16:colId xmlns:a16="http://schemas.microsoft.com/office/drawing/2014/main" val="1895507969"/>
                    </a:ext>
                  </a:extLst>
                </a:gridCol>
                <a:gridCol w="440049">
                  <a:extLst>
                    <a:ext uri="{9D8B030D-6E8A-4147-A177-3AD203B41FA5}">
                      <a16:colId xmlns:a16="http://schemas.microsoft.com/office/drawing/2014/main" val="3131941444"/>
                    </a:ext>
                  </a:extLst>
                </a:gridCol>
                <a:gridCol w="440049">
                  <a:extLst>
                    <a:ext uri="{9D8B030D-6E8A-4147-A177-3AD203B41FA5}">
                      <a16:colId xmlns:a16="http://schemas.microsoft.com/office/drawing/2014/main" val="504182679"/>
                    </a:ext>
                  </a:extLst>
                </a:gridCol>
                <a:gridCol w="440049">
                  <a:extLst>
                    <a:ext uri="{9D8B030D-6E8A-4147-A177-3AD203B41FA5}">
                      <a16:colId xmlns:a16="http://schemas.microsoft.com/office/drawing/2014/main" val="3735534231"/>
                    </a:ext>
                  </a:extLst>
                </a:gridCol>
                <a:gridCol w="440049">
                  <a:extLst>
                    <a:ext uri="{9D8B030D-6E8A-4147-A177-3AD203B41FA5}">
                      <a16:colId xmlns:a16="http://schemas.microsoft.com/office/drawing/2014/main" val="1814250458"/>
                    </a:ext>
                  </a:extLst>
                </a:gridCol>
              </a:tblGrid>
              <a:tr h="36556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9756804"/>
                  </a:ext>
                </a:extLst>
              </a:tr>
            </a:tbl>
          </a:graphicData>
        </a:graphic>
      </p:graphicFrame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34D3D8BA-EBB7-5E06-1F25-52D53C4C4501}"/>
              </a:ext>
            </a:extLst>
          </p:cNvPr>
          <p:cNvGraphicFramePr>
            <a:graphicFrameLocks noGrp="1"/>
          </p:cNvGraphicFramePr>
          <p:nvPr/>
        </p:nvGraphicFramePr>
        <p:xfrm>
          <a:off x="9271080" y="1737747"/>
          <a:ext cx="1308009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6003">
                  <a:extLst>
                    <a:ext uri="{9D8B030D-6E8A-4147-A177-3AD203B41FA5}">
                      <a16:colId xmlns:a16="http://schemas.microsoft.com/office/drawing/2014/main" val="371355521"/>
                    </a:ext>
                  </a:extLst>
                </a:gridCol>
                <a:gridCol w="436003">
                  <a:extLst>
                    <a:ext uri="{9D8B030D-6E8A-4147-A177-3AD203B41FA5}">
                      <a16:colId xmlns:a16="http://schemas.microsoft.com/office/drawing/2014/main" val="1890143904"/>
                    </a:ext>
                  </a:extLst>
                </a:gridCol>
                <a:gridCol w="436003">
                  <a:extLst>
                    <a:ext uri="{9D8B030D-6E8A-4147-A177-3AD203B41FA5}">
                      <a16:colId xmlns:a16="http://schemas.microsoft.com/office/drawing/2014/main" val="342323804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975680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956417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1254224"/>
                  </a:ext>
                </a:extLst>
              </a:tr>
            </a:tbl>
          </a:graphicData>
        </a:graphic>
      </p:graphicFrame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A2230A15-A97F-5E02-4B4D-5BEFE76CC04C}"/>
              </a:ext>
            </a:extLst>
          </p:cNvPr>
          <p:cNvGraphicFramePr>
            <a:graphicFrameLocks noGrp="1"/>
          </p:cNvGraphicFramePr>
          <p:nvPr/>
        </p:nvGraphicFramePr>
        <p:xfrm>
          <a:off x="680956" y="381262"/>
          <a:ext cx="4406886" cy="4734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9654">
                  <a:extLst>
                    <a:ext uri="{9D8B030D-6E8A-4147-A177-3AD203B41FA5}">
                      <a16:colId xmlns:a16="http://schemas.microsoft.com/office/drawing/2014/main" val="192593557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1194640416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501113775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1120167580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241209916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3588069149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1236301219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1558425767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2776569343"/>
                    </a:ext>
                  </a:extLst>
                </a:gridCol>
              </a:tblGrid>
              <a:tr h="473452"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904975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EACBACB7-E568-DAF1-3534-42BC9CA3C745}"/>
              </a:ext>
            </a:extLst>
          </p:cNvPr>
          <p:cNvSpPr txBox="1"/>
          <p:nvPr/>
        </p:nvSpPr>
        <p:spPr>
          <a:xfrm>
            <a:off x="529604" y="-48947"/>
            <a:ext cx="1944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Memory block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19EA38-61F4-DE39-6743-E7E35518A587}"/>
              </a:ext>
            </a:extLst>
          </p:cNvPr>
          <p:cNvSpPr txBox="1"/>
          <p:nvPr/>
        </p:nvSpPr>
        <p:spPr>
          <a:xfrm>
            <a:off x="541864" y="3368784"/>
            <a:ext cx="280952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CH" dirty="0">
                <a:solidFill>
                  <a:srgbClr val="0ECC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x.ravel()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870E2A-DC9C-B836-0F1D-D65C1DF4BEAD}"/>
              </a:ext>
            </a:extLst>
          </p:cNvPr>
          <p:cNvSpPr txBox="1"/>
          <p:nvPr/>
        </p:nvSpPr>
        <p:spPr>
          <a:xfrm>
            <a:off x="974519" y="1017438"/>
            <a:ext cx="1944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b="1" dirty="0"/>
              <a:t>NumPy operation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8C64E7-4B03-82D6-6BBA-C34899D79F74}"/>
              </a:ext>
            </a:extLst>
          </p:cNvPr>
          <p:cNvSpPr txBox="1"/>
          <p:nvPr/>
        </p:nvSpPr>
        <p:spPr>
          <a:xfrm>
            <a:off x="541864" y="2101721"/>
            <a:ext cx="280952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CH" dirty="0">
                <a:solidFill>
                  <a:srgbClr val="0ECC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50003A-C803-65D7-049F-87938CBF5F54}"/>
              </a:ext>
            </a:extLst>
          </p:cNvPr>
          <p:cNvSpPr txBox="1"/>
          <p:nvPr/>
        </p:nvSpPr>
        <p:spPr>
          <a:xfrm>
            <a:off x="6551096" y="294822"/>
            <a:ext cx="3204608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H" dirty="0"/>
              <a:t>The same memory block can be interpreted in many ways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A9E51ECA-1DAA-1E29-E3F3-6FFFF23EAA20}"/>
              </a:ext>
            </a:extLst>
          </p:cNvPr>
          <p:cNvGraphicFramePr>
            <a:graphicFrameLocks noGrp="1"/>
          </p:cNvGraphicFramePr>
          <p:nvPr/>
        </p:nvGraphicFramePr>
        <p:xfrm>
          <a:off x="4859403" y="2761626"/>
          <a:ext cx="2152904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6452">
                  <a:extLst>
                    <a:ext uri="{9D8B030D-6E8A-4147-A177-3AD203B41FA5}">
                      <a16:colId xmlns:a16="http://schemas.microsoft.com/office/drawing/2014/main" val="2080692857"/>
                    </a:ext>
                  </a:extLst>
                </a:gridCol>
                <a:gridCol w="1076452">
                  <a:extLst>
                    <a:ext uri="{9D8B030D-6E8A-4147-A177-3AD203B41FA5}">
                      <a16:colId xmlns:a16="http://schemas.microsoft.com/office/drawing/2014/main" val="1812720496"/>
                    </a:ext>
                  </a:extLst>
                </a:gridCol>
              </a:tblGrid>
              <a:tr h="273299">
                <a:tc>
                  <a:txBody>
                    <a:bodyPr/>
                    <a:lstStyle/>
                    <a:p>
                      <a:r>
                        <a:rPr lang="en-CH" sz="12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dtype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CH" sz="1200" b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int64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1231931"/>
                  </a:ext>
                </a:extLst>
              </a:tr>
              <a:tr h="273299">
                <a:tc>
                  <a:txBody>
                    <a:bodyPr/>
                    <a:lstStyle/>
                    <a:p>
                      <a:r>
                        <a:rPr lang="en-CH" sz="12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ndim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CH" sz="1200" b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3214733"/>
                  </a:ext>
                </a:extLst>
              </a:tr>
              <a:tr h="273299">
                <a:tc>
                  <a:txBody>
                    <a:bodyPr/>
                    <a:lstStyle/>
                    <a:p>
                      <a:r>
                        <a:rPr lang="en-CH" sz="12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shape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CH" sz="1200" b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(9,)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2452231"/>
                  </a:ext>
                </a:extLst>
              </a:tr>
              <a:tr h="260223">
                <a:tc>
                  <a:txBody>
                    <a:bodyPr/>
                    <a:lstStyle/>
                    <a:p>
                      <a:r>
                        <a:rPr lang="en-CH" sz="12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strides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CH" sz="1200" b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(8,)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6865482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59B35558-B177-B13A-E1DF-CC1B68D79D22}"/>
              </a:ext>
            </a:extLst>
          </p:cNvPr>
          <p:cNvSpPr txBox="1"/>
          <p:nvPr/>
        </p:nvSpPr>
        <p:spPr>
          <a:xfrm>
            <a:off x="4639711" y="1017438"/>
            <a:ext cx="2592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b="1" dirty="0">
                <a:solidFill>
                  <a:schemeClr val="bg1">
                    <a:lumMod val="50000"/>
                  </a:schemeClr>
                </a:solidFill>
              </a:rPr>
              <a:t>NumPy array metadata</a:t>
            </a:r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570DB801-1804-C5F6-94F2-86E3C3B56766}"/>
              </a:ext>
            </a:extLst>
          </p:cNvPr>
          <p:cNvGraphicFramePr>
            <a:graphicFrameLocks noGrp="1"/>
          </p:cNvGraphicFramePr>
          <p:nvPr/>
        </p:nvGraphicFramePr>
        <p:xfrm>
          <a:off x="4859403" y="1505690"/>
          <a:ext cx="2152904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6452">
                  <a:extLst>
                    <a:ext uri="{9D8B030D-6E8A-4147-A177-3AD203B41FA5}">
                      <a16:colId xmlns:a16="http://schemas.microsoft.com/office/drawing/2014/main" val="2080692857"/>
                    </a:ext>
                  </a:extLst>
                </a:gridCol>
                <a:gridCol w="1076452">
                  <a:extLst>
                    <a:ext uri="{9D8B030D-6E8A-4147-A177-3AD203B41FA5}">
                      <a16:colId xmlns:a16="http://schemas.microsoft.com/office/drawing/2014/main" val="1812720496"/>
                    </a:ext>
                  </a:extLst>
                </a:gridCol>
              </a:tblGrid>
              <a:tr h="273299">
                <a:tc>
                  <a:txBody>
                    <a:bodyPr/>
                    <a:lstStyle/>
                    <a:p>
                      <a:r>
                        <a:rPr lang="en-CH" sz="12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dtype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CH" sz="1200" b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int64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1231931"/>
                  </a:ext>
                </a:extLst>
              </a:tr>
              <a:tr h="273299">
                <a:tc>
                  <a:txBody>
                    <a:bodyPr/>
                    <a:lstStyle/>
                    <a:p>
                      <a:r>
                        <a:rPr lang="en-CH" sz="12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ndim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CH" sz="1200" b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3214733"/>
                  </a:ext>
                </a:extLst>
              </a:tr>
              <a:tr h="273299">
                <a:tc>
                  <a:txBody>
                    <a:bodyPr/>
                    <a:lstStyle/>
                    <a:p>
                      <a:r>
                        <a:rPr lang="en-CH" sz="12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shape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CH" sz="1200" b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(3, 3)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2452231"/>
                  </a:ext>
                </a:extLst>
              </a:tr>
              <a:tr h="260223">
                <a:tc>
                  <a:txBody>
                    <a:bodyPr/>
                    <a:lstStyle/>
                    <a:p>
                      <a:r>
                        <a:rPr lang="en-CH" sz="12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strides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CH" sz="1200" b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(24, 8)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6865482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669B2288-AC72-420F-6489-8CC787207790}"/>
              </a:ext>
            </a:extLst>
          </p:cNvPr>
          <p:cNvSpPr txBox="1"/>
          <p:nvPr/>
        </p:nvSpPr>
        <p:spPr>
          <a:xfrm>
            <a:off x="541864" y="5371075"/>
            <a:ext cx="2809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x[[0,1,2], [1,0,1]]</a:t>
            </a:r>
          </a:p>
        </p:txBody>
      </p: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FBD61CE5-0B72-E86E-4DAD-4061A46F4F76}"/>
              </a:ext>
            </a:extLst>
          </p:cNvPr>
          <p:cNvGraphicFramePr>
            <a:graphicFrameLocks noGrp="1"/>
          </p:cNvGraphicFramePr>
          <p:nvPr/>
        </p:nvGraphicFramePr>
        <p:xfrm>
          <a:off x="9271080" y="5374647"/>
          <a:ext cx="1308009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6003">
                  <a:extLst>
                    <a:ext uri="{9D8B030D-6E8A-4147-A177-3AD203B41FA5}">
                      <a16:colId xmlns:a16="http://schemas.microsoft.com/office/drawing/2014/main" val="371355521"/>
                    </a:ext>
                  </a:extLst>
                </a:gridCol>
                <a:gridCol w="436003">
                  <a:extLst>
                    <a:ext uri="{9D8B030D-6E8A-4147-A177-3AD203B41FA5}">
                      <a16:colId xmlns:a16="http://schemas.microsoft.com/office/drawing/2014/main" val="1890143904"/>
                    </a:ext>
                  </a:extLst>
                </a:gridCol>
                <a:gridCol w="436003">
                  <a:extLst>
                    <a:ext uri="{9D8B030D-6E8A-4147-A177-3AD203B41FA5}">
                      <a16:colId xmlns:a16="http://schemas.microsoft.com/office/drawing/2014/main" val="342323804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en-CH" sz="16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en-CH" sz="16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  <a:endParaRPr lang="en-CH" sz="16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9756804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629A028E-F7AB-B369-D7E2-639B8FBEB055}"/>
              </a:ext>
            </a:extLst>
          </p:cNvPr>
          <p:cNvSpPr txBox="1"/>
          <p:nvPr/>
        </p:nvSpPr>
        <p:spPr>
          <a:xfrm>
            <a:off x="4508341" y="4112374"/>
            <a:ext cx="2855028" cy="646331"/>
          </a:xfrm>
          <a:prstGeom prst="rect">
            <a:avLst/>
          </a:prstGeom>
          <a:solidFill>
            <a:srgbClr val="F0D0D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How does the metadata look in this case?</a:t>
            </a:r>
            <a:endParaRPr lang="en-US" sz="2000" dirty="0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C2E253C9-8D6C-A4B0-D786-59F90BF1F5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86167"/>
              </p:ext>
            </p:extLst>
          </p:nvPr>
        </p:nvGraphicFramePr>
        <p:xfrm>
          <a:off x="4859403" y="5008887"/>
          <a:ext cx="2152904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6452">
                  <a:extLst>
                    <a:ext uri="{9D8B030D-6E8A-4147-A177-3AD203B41FA5}">
                      <a16:colId xmlns:a16="http://schemas.microsoft.com/office/drawing/2014/main" val="2080692857"/>
                    </a:ext>
                  </a:extLst>
                </a:gridCol>
                <a:gridCol w="1076452">
                  <a:extLst>
                    <a:ext uri="{9D8B030D-6E8A-4147-A177-3AD203B41FA5}">
                      <a16:colId xmlns:a16="http://schemas.microsoft.com/office/drawing/2014/main" val="1812720496"/>
                    </a:ext>
                  </a:extLst>
                </a:gridCol>
              </a:tblGrid>
              <a:tr h="273299">
                <a:tc>
                  <a:txBody>
                    <a:bodyPr/>
                    <a:lstStyle/>
                    <a:p>
                      <a:r>
                        <a:rPr lang="en-CH" sz="12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dtype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200" b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int64</a:t>
                      </a:r>
                      <a:endParaRPr lang="en-CH" sz="1200" b="0" kern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1231931"/>
                  </a:ext>
                </a:extLst>
              </a:tr>
              <a:tr h="273299">
                <a:tc>
                  <a:txBody>
                    <a:bodyPr/>
                    <a:lstStyle/>
                    <a:p>
                      <a:r>
                        <a:rPr lang="en-CH" sz="12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ndim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200" b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1</a:t>
                      </a:r>
                      <a:endParaRPr lang="en-CH" sz="1200" b="0" kern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3214733"/>
                  </a:ext>
                </a:extLst>
              </a:tr>
              <a:tr h="273299">
                <a:tc>
                  <a:txBody>
                    <a:bodyPr/>
                    <a:lstStyle/>
                    <a:p>
                      <a:r>
                        <a:rPr lang="en-CH" sz="12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shape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200" b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(3,)</a:t>
                      </a:r>
                      <a:endParaRPr lang="en-CH" sz="1200" b="0" kern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2452231"/>
                  </a:ext>
                </a:extLst>
              </a:tr>
              <a:tr h="260223">
                <a:tc>
                  <a:txBody>
                    <a:bodyPr/>
                    <a:lstStyle/>
                    <a:p>
                      <a:r>
                        <a:rPr lang="en-CH" sz="12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strides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200" b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(8,)</a:t>
                      </a:r>
                      <a:endParaRPr lang="en-CH" sz="1200" b="0" kern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6865482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FBCFBAE3-44B6-A356-64DE-C548C3BA10C3}"/>
              </a:ext>
            </a:extLst>
          </p:cNvPr>
          <p:cNvSpPr txBox="1"/>
          <p:nvPr/>
        </p:nvSpPr>
        <p:spPr>
          <a:xfrm>
            <a:off x="4504318" y="4112373"/>
            <a:ext cx="2855028" cy="646331"/>
          </a:xfrm>
          <a:prstGeom prst="rect">
            <a:avLst/>
          </a:prstGeom>
          <a:solidFill>
            <a:srgbClr val="E3F1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sometimes new memory needs to get involved </a:t>
            </a:r>
            <a:endParaRPr lang="en-US" sz="1200" dirty="0"/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3ECBC920-951A-D5D8-ABBB-B08E73BAEB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5362999"/>
              </p:ext>
            </p:extLst>
          </p:nvPr>
        </p:nvGraphicFramePr>
        <p:xfrm>
          <a:off x="1212146" y="4611732"/>
          <a:ext cx="1468962" cy="4734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9654">
                  <a:extLst>
                    <a:ext uri="{9D8B030D-6E8A-4147-A177-3AD203B41FA5}">
                      <a16:colId xmlns:a16="http://schemas.microsoft.com/office/drawing/2014/main" val="192593557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1194640416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501113775"/>
                    </a:ext>
                  </a:extLst>
                </a:gridCol>
              </a:tblGrid>
              <a:tr h="473452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CH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7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CH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7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en-CH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904975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3A9FF605-9CC6-B8B6-E614-1E9BA4290B61}"/>
              </a:ext>
            </a:extLst>
          </p:cNvPr>
          <p:cNvSpPr txBox="1"/>
          <p:nvPr/>
        </p:nvSpPr>
        <p:spPr>
          <a:xfrm>
            <a:off x="529604" y="4169393"/>
            <a:ext cx="2809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D8C7EE"/>
                </a:solidFill>
              </a:rPr>
              <a:t>Another memory block</a:t>
            </a:r>
            <a:endParaRPr lang="en-CH" b="1" dirty="0">
              <a:solidFill>
                <a:srgbClr val="D8C7E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49777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59BBE2-A2A2-7EE1-1120-58A5181C88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CE048C-7643-4E0F-0055-1AF14D9F20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7B6057-C196-6FBD-FEB5-531621B24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6" name="Picture 5" descr="A garden with different vegetables&#10;&#10;Description automatically generated">
            <a:extLst>
              <a:ext uri="{FF2B5EF4-FFF2-40B4-BE49-F238E27FC236}">
                <a16:creationId xmlns:a16="http://schemas.microsoft.com/office/drawing/2014/main" id="{B00CBF9A-044E-1080-FE23-084017B2C8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7871" y="1788522"/>
            <a:ext cx="8036257" cy="4495281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3630D173-77C6-9023-1641-66616134D88A}"/>
              </a:ext>
            </a:extLst>
          </p:cNvPr>
          <p:cNvSpPr txBox="1">
            <a:spLocks/>
          </p:cNvSpPr>
          <p:nvPr/>
        </p:nvSpPr>
        <p:spPr>
          <a:xfrm>
            <a:off x="2747628" y="552493"/>
            <a:ext cx="6696744" cy="1484784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8000" dirty="0"/>
              <a:t>NumPy</a:t>
            </a:r>
            <a:endParaRPr lang="en-GB" sz="4000" dirty="0"/>
          </a:p>
        </p:txBody>
      </p:sp>
    </p:spTree>
    <p:extLst>
      <p:ext uri="{BB962C8B-B14F-4D97-AF65-F5344CB8AC3E}">
        <p14:creationId xmlns:p14="http://schemas.microsoft.com/office/powerpoint/2010/main" val="24510254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B4AE307-6596-268A-2A31-A47577C08B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913" y="685488"/>
            <a:ext cx="10515600" cy="1718444"/>
          </a:xfrm>
          <a:solidFill>
            <a:srgbClr val="E3F1D9"/>
          </a:solidFill>
        </p:spPr>
        <p:txBody>
          <a:bodyPr>
            <a:noAutofit/>
          </a:bodyPr>
          <a:lstStyle/>
          <a:p>
            <a:r>
              <a:rPr lang="en-CH" sz="3200" dirty="0"/>
              <a:t>Operations that only change the metadata return a </a:t>
            </a:r>
            <a:r>
              <a:rPr lang="en-CH" sz="3200" b="1" dirty="0"/>
              <a:t>view</a:t>
            </a:r>
            <a:r>
              <a:rPr lang="en-CH" sz="3200" dirty="0"/>
              <a:t>, otherwise a new memory block needs to be allocated and they return a </a:t>
            </a:r>
            <a:r>
              <a:rPr lang="en-CH" sz="3200" b="1" dirty="0"/>
              <a:t>copy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94E011F-2444-C1BE-24A4-71B89423D3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1C13AD6-F54C-BE79-044A-532077752E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038DCC-BE83-D899-4534-FB96CB630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20</a:t>
            </a:fld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9336A06-9ED6-95D2-EA76-A3DE3D97642C}"/>
              </a:ext>
            </a:extLst>
          </p:cNvPr>
          <p:cNvGrpSpPr/>
          <p:nvPr/>
        </p:nvGrpSpPr>
        <p:grpSpPr>
          <a:xfrm>
            <a:off x="902168" y="4571317"/>
            <a:ext cx="4539047" cy="1017923"/>
            <a:chOff x="7544544" y="377602"/>
            <a:chExt cx="4539047" cy="1017923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5A2BD98-CF34-4056-8F88-BF6B7EC29B6D}"/>
                </a:ext>
              </a:extLst>
            </p:cNvPr>
            <p:cNvSpPr/>
            <p:nvPr/>
          </p:nvSpPr>
          <p:spPr>
            <a:xfrm>
              <a:off x="7544544" y="405338"/>
              <a:ext cx="4539047" cy="99018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8530F72C-CB22-ABB6-7EBF-23A0452EA9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668247" y="560286"/>
              <a:ext cx="710164" cy="631257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2294974-122A-57E6-66DF-FB6EC978A48B}"/>
                </a:ext>
              </a:extLst>
            </p:cNvPr>
            <p:cNvSpPr txBox="1"/>
            <p:nvPr/>
          </p:nvSpPr>
          <p:spPr>
            <a:xfrm>
              <a:off x="8316096" y="377602"/>
              <a:ext cx="177937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DE" b="1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Live Coding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1E3BB5F-CB30-BF5F-52E0-07908B861356}"/>
                </a:ext>
              </a:extLst>
            </p:cNvPr>
            <p:cNvSpPr txBox="1"/>
            <p:nvPr/>
          </p:nvSpPr>
          <p:spPr>
            <a:xfrm>
              <a:off x="8722914" y="695283"/>
              <a:ext cx="2676975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4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n</a:t>
              </a:r>
              <a:r>
                <a:rPr lang="en-DE" sz="14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otebooks/</a:t>
              </a:r>
              <a:r>
                <a:rPr lang="en-GB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numpy</a:t>
              </a:r>
              <a:r>
                <a:rPr lang="en-GB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/</a:t>
              </a:r>
              <a:r>
                <a:rPr lang="en-GB" sz="14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numpy_views_and_copies.ipynb</a:t>
              </a:r>
              <a:endParaRPr lang="en-DE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677398D-6DB4-1441-388B-0AB7F98F8118}"/>
              </a:ext>
            </a:extLst>
          </p:cNvPr>
          <p:cNvSpPr txBox="1"/>
          <p:nvPr/>
        </p:nvSpPr>
        <p:spPr>
          <a:xfrm>
            <a:off x="706831" y="3087526"/>
            <a:ext cx="57491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Image of how food can be viewed through a kaleidoscope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6AA94A-E3BA-3193-0BB0-12DEBBEC2737}"/>
              </a:ext>
            </a:extLst>
          </p:cNvPr>
          <p:cNvSpPr txBox="1"/>
          <p:nvPr/>
        </p:nvSpPr>
        <p:spPr>
          <a:xfrm>
            <a:off x="1380953" y="3423381"/>
            <a:ext cx="56869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Say Something about what they could do with this </a:t>
            </a:r>
            <a:r>
              <a:rPr lang="en-US" dirty="0" err="1"/>
              <a:t>knowedge</a:t>
            </a:r>
            <a:r>
              <a:rPr lang="en-US" dirty="0"/>
              <a:t> about </a:t>
            </a:r>
            <a:r>
              <a:rPr lang="en-US" dirty="0" err="1"/>
              <a:t>bviews</a:t>
            </a:r>
            <a:r>
              <a:rPr lang="en-US" dirty="0"/>
              <a:t> and </a:t>
            </a:r>
            <a:r>
              <a:rPr lang="en-US" dirty="0" err="1"/>
              <a:t>copys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14110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B4AE307-6596-268A-2A31-A47577C08B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913" y="685488"/>
            <a:ext cx="10515600" cy="1718444"/>
          </a:xfrm>
          <a:solidFill>
            <a:srgbClr val="E3F1D9"/>
          </a:solidFill>
        </p:spPr>
        <p:txBody>
          <a:bodyPr>
            <a:noAutofit/>
          </a:bodyPr>
          <a:lstStyle/>
          <a:p>
            <a:r>
              <a:rPr lang="en-CH" sz="3200" dirty="0"/>
              <a:t>Operations that only change the metadata return a </a:t>
            </a:r>
            <a:r>
              <a:rPr lang="en-CH" sz="3200" b="1" dirty="0"/>
              <a:t>view</a:t>
            </a:r>
            <a:r>
              <a:rPr lang="en-CH" sz="3200" dirty="0"/>
              <a:t>, otherwise a new memory block needs to be allocated and they return a </a:t>
            </a:r>
            <a:r>
              <a:rPr lang="en-CH" sz="3200" b="1" dirty="0"/>
              <a:t>copy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94E011F-2444-C1BE-24A4-71B89423D3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1C13AD6-F54C-BE79-044A-532077752E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038DCC-BE83-D899-4534-FB96CB630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21</a:t>
            </a:fld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9336A06-9ED6-95D2-EA76-A3DE3D97642C}"/>
              </a:ext>
            </a:extLst>
          </p:cNvPr>
          <p:cNvGrpSpPr/>
          <p:nvPr/>
        </p:nvGrpSpPr>
        <p:grpSpPr>
          <a:xfrm>
            <a:off x="902168" y="4571317"/>
            <a:ext cx="4539047" cy="1017923"/>
            <a:chOff x="7544544" y="377602"/>
            <a:chExt cx="4539047" cy="1017923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5A2BD98-CF34-4056-8F88-BF6B7EC29B6D}"/>
                </a:ext>
              </a:extLst>
            </p:cNvPr>
            <p:cNvSpPr/>
            <p:nvPr/>
          </p:nvSpPr>
          <p:spPr>
            <a:xfrm>
              <a:off x="7544544" y="405338"/>
              <a:ext cx="4539047" cy="99018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8530F72C-CB22-ABB6-7EBF-23A0452EA9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668247" y="560286"/>
              <a:ext cx="710164" cy="631257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2294974-122A-57E6-66DF-FB6EC978A48B}"/>
                </a:ext>
              </a:extLst>
            </p:cNvPr>
            <p:cNvSpPr txBox="1"/>
            <p:nvPr/>
          </p:nvSpPr>
          <p:spPr>
            <a:xfrm>
              <a:off x="8316096" y="377602"/>
              <a:ext cx="177937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DE" b="1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Live Coding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1E3BB5F-CB30-BF5F-52E0-07908B861356}"/>
                </a:ext>
              </a:extLst>
            </p:cNvPr>
            <p:cNvSpPr txBox="1"/>
            <p:nvPr/>
          </p:nvSpPr>
          <p:spPr>
            <a:xfrm>
              <a:off x="8722914" y="695283"/>
              <a:ext cx="2676975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4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n</a:t>
              </a:r>
              <a:r>
                <a:rPr lang="en-DE" sz="14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otebooks/</a:t>
              </a:r>
              <a:r>
                <a:rPr lang="en-GB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numpy</a:t>
              </a:r>
              <a:r>
                <a:rPr lang="en-GB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/</a:t>
              </a:r>
              <a:r>
                <a:rPr lang="en-GB" sz="14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numpy_views_and_copies.ipynb</a:t>
              </a:r>
              <a:endParaRPr lang="en-DE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677398D-6DB4-1441-388B-0AB7F98F8118}"/>
              </a:ext>
            </a:extLst>
          </p:cNvPr>
          <p:cNvSpPr txBox="1"/>
          <p:nvPr/>
        </p:nvSpPr>
        <p:spPr>
          <a:xfrm>
            <a:off x="706831" y="3087526"/>
            <a:ext cx="57491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Image of how food can be viewed through a kaleidoscope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6AA94A-E3BA-3193-0BB0-12DEBBEC2737}"/>
              </a:ext>
            </a:extLst>
          </p:cNvPr>
          <p:cNvSpPr txBox="1"/>
          <p:nvPr/>
        </p:nvSpPr>
        <p:spPr>
          <a:xfrm>
            <a:off x="671094" y="3453417"/>
            <a:ext cx="56869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Say Something about what they could do with this knowledge about views and </a:t>
            </a:r>
            <a:r>
              <a:rPr lang="en-US" dirty="0" err="1">
                <a:highlight>
                  <a:srgbClr val="FFFF00"/>
                </a:highlight>
              </a:rPr>
              <a:t>copys</a:t>
            </a:r>
            <a:endParaRPr lang="en-US" dirty="0">
              <a:highlight>
                <a:srgbClr val="FFFF00"/>
              </a:highlight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7547786-9463-0D21-6C9D-51D86D40A1D7}"/>
              </a:ext>
            </a:extLst>
          </p:cNvPr>
          <p:cNvGrpSpPr/>
          <p:nvPr/>
        </p:nvGrpSpPr>
        <p:grpSpPr>
          <a:xfrm>
            <a:off x="6750785" y="4549157"/>
            <a:ext cx="4539047" cy="1040083"/>
            <a:chOff x="7432845" y="224587"/>
            <a:chExt cx="4539047" cy="1040083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7B11380-BF4B-908A-B93B-191F178AA2E1}"/>
                </a:ext>
              </a:extLst>
            </p:cNvPr>
            <p:cNvSpPr/>
            <p:nvPr/>
          </p:nvSpPr>
          <p:spPr>
            <a:xfrm>
              <a:off x="7432845" y="274483"/>
              <a:ext cx="4539047" cy="990187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A5FAFF8-208C-622C-8DCB-1D2E9A866235}"/>
                </a:ext>
              </a:extLst>
            </p:cNvPr>
            <p:cNvSpPr txBox="1"/>
            <p:nvPr/>
          </p:nvSpPr>
          <p:spPr>
            <a:xfrm>
              <a:off x="7930760" y="224587"/>
              <a:ext cx="177937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DE" b="1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Exercise</a:t>
              </a:r>
            </a:p>
          </p:txBody>
        </p:sp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C7E321A1-C444-D68A-B22C-B98D20786BF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474831" y="274016"/>
              <a:ext cx="694459" cy="555568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2CD2DCC-E171-5A69-F40F-0A6FAAAF684A}"/>
                </a:ext>
              </a:extLst>
            </p:cNvPr>
            <p:cNvSpPr txBox="1"/>
            <p:nvPr/>
          </p:nvSpPr>
          <p:spPr>
            <a:xfrm>
              <a:off x="8606652" y="551365"/>
              <a:ext cx="2593688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exercises/</a:t>
              </a:r>
              <a:r>
                <a:rPr lang="en-GB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view_or_copy</a:t>
              </a:r>
              <a:r>
                <a:rPr lang="en-GB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/</a:t>
              </a:r>
              <a:r>
                <a:rPr lang="en-GB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view_or_copy.ipynb</a:t>
              </a:r>
              <a:endParaRPr lang="en-DE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236613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102DD6-C920-E1FE-C068-F768A5EE77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H" dirty="0"/>
              <a:t>A special kind of view: broadcasting operations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44DF12-06EB-9312-DC83-F996C01F0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D124F1-398C-CC3B-7BB2-EDAA1FE71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0D8E9B-8A89-17D1-EC56-826716D33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22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B7E712A3-7C5F-95BF-C449-C58520B24DA1}"/>
              </a:ext>
            </a:extLst>
          </p:cNvPr>
          <p:cNvGraphicFramePr>
            <a:graphicFrameLocks noGrp="1"/>
          </p:cNvGraphicFramePr>
          <p:nvPr/>
        </p:nvGraphicFramePr>
        <p:xfrm>
          <a:off x="702736" y="2066563"/>
          <a:ext cx="4406886" cy="4734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9654">
                  <a:extLst>
                    <a:ext uri="{9D8B030D-6E8A-4147-A177-3AD203B41FA5}">
                      <a16:colId xmlns:a16="http://schemas.microsoft.com/office/drawing/2014/main" val="192593557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1194640416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501113775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1120167580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241209916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3588069149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1236301219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1558425767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2776569343"/>
                    </a:ext>
                  </a:extLst>
                </a:gridCol>
              </a:tblGrid>
              <a:tr h="473452"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904975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5ACF49B2-B915-2D95-E7EA-214C85CA92E9}"/>
              </a:ext>
            </a:extLst>
          </p:cNvPr>
          <p:cNvSpPr txBox="1"/>
          <p:nvPr/>
        </p:nvSpPr>
        <p:spPr>
          <a:xfrm>
            <a:off x="551384" y="1636354"/>
            <a:ext cx="1944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Memory block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F0AF327-4C3F-834D-7F73-DF0475B9FF8A}"/>
              </a:ext>
            </a:extLst>
          </p:cNvPr>
          <p:cNvSpPr txBox="1"/>
          <p:nvPr/>
        </p:nvSpPr>
        <p:spPr>
          <a:xfrm>
            <a:off x="551384" y="2814156"/>
            <a:ext cx="2592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b="1" dirty="0">
                <a:solidFill>
                  <a:schemeClr val="bg1">
                    <a:lumMod val="50000"/>
                  </a:schemeClr>
                </a:solidFill>
              </a:rPr>
              <a:t>NumPy array metadata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A23BA45C-926B-FC5F-43C6-290AB7975191}"/>
              </a:ext>
            </a:extLst>
          </p:cNvPr>
          <p:cNvGraphicFramePr>
            <a:graphicFrameLocks noGrp="1"/>
          </p:cNvGraphicFramePr>
          <p:nvPr/>
        </p:nvGraphicFramePr>
        <p:xfrm>
          <a:off x="711754" y="3212976"/>
          <a:ext cx="2152904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6452">
                  <a:extLst>
                    <a:ext uri="{9D8B030D-6E8A-4147-A177-3AD203B41FA5}">
                      <a16:colId xmlns:a16="http://schemas.microsoft.com/office/drawing/2014/main" val="2080692857"/>
                    </a:ext>
                  </a:extLst>
                </a:gridCol>
                <a:gridCol w="1076452">
                  <a:extLst>
                    <a:ext uri="{9D8B030D-6E8A-4147-A177-3AD203B41FA5}">
                      <a16:colId xmlns:a16="http://schemas.microsoft.com/office/drawing/2014/main" val="1812720496"/>
                    </a:ext>
                  </a:extLst>
                </a:gridCol>
              </a:tblGrid>
              <a:tr h="273299">
                <a:tc>
                  <a:txBody>
                    <a:bodyPr/>
                    <a:lstStyle/>
                    <a:p>
                      <a:r>
                        <a:rPr lang="en-CH" sz="12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dtype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CH" sz="1200" b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int64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1231931"/>
                  </a:ext>
                </a:extLst>
              </a:tr>
              <a:tr h="273299">
                <a:tc>
                  <a:txBody>
                    <a:bodyPr/>
                    <a:lstStyle/>
                    <a:p>
                      <a:r>
                        <a:rPr lang="en-CH" sz="12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ndim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CH" sz="1200" b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3214733"/>
                  </a:ext>
                </a:extLst>
              </a:tr>
              <a:tr h="273299">
                <a:tc>
                  <a:txBody>
                    <a:bodyPr/>
                    <a:lstStyle/>
                    <a:p>
                      <a:r>
                        <a:rPr lang="en-CH" sz="12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shape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CH" sz="1200" b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(4, 9)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2452231"/>
                  </a:ext>
                </a:extLst>
              </a:tr>
              <a:tr h="260223">
                <a:tc>
                  <a:txBody>
                    <a:bodyPr/>
                    <a:lstStyle/>
                    <a:p>
                      <a:r>
                        <a:rPr lang="en-CH" sz="12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strides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CH" sz="1200" b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(</a:t>
                      </a:r>
                      <a:r>
                        <a:rPr lang="en-CH" sz="1200" b="1" kern="12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0</a:t>
                      </a:r>
                      <a:r>
                        <a:rPr lang="en-CH" sz="1200" b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, 8)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6865482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3B6E1D6E-6F6F-A923-EDDF-D539216A2233}"/>
              </a:ext>
            </a:extLst>
          </p:cNvPr>
          <p:cNvSpPr txBox="1"/>
          <p:nvPr/>
        </p:nvSpPr>
        <p:spPr>
          <a:xfrm>
            <a:off x="3436381" y="4755470"/>
            <a:ext cx="2160240" cy="12003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H" dirty="0"/>
              <a:t>A stride of 0 means that for each new row, we don’t move in memory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5292519-A75A-D272-C8F7-75F25248F9C8}"/>
              </a:ext>
            </a:extLst>
          </p:cNvPr>
          <p:cNvCxnSpPr>
            <a:cxnSpLocks/>
          </p:cNvCxnSpPr>
          <p:nvPr/>
        </p:nvCxnSpPr>
        <p:spPr>
          <a:xfrm flipH="1" flipV="1">
            <a:off x="1991544" y="4252156"/>
            <a:ext cx="1305498" cy="90503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A3A252FC-E0B1-4368-3A6E-FE28B3D06003}"/>
              </a:ext>
            </a:extLst>
          </p:cNvPr>
          <p:cNvSpPr txBox="1"/>
          <p:nvPr/>
        </p:nvSpPr>
        <p:spPr>
          <a:xfrm>
            <a:off x="3423233" y="3157010"/>
            <a:ext cx="2160240" cy="92333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H" dirty="0"/>
              <a:t>The shape says we have 4 rows and 9 columns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4E749E5-8307-4B4E-FF50-B8CEAE920A45}"/>
              </a:ext>
            </a:extLst>
          </p:cNvPr>
          <p:cNvCxnSpPr>
            <a:cxnSpLocks/>
          </p:cNvCxnSpPr>
          <p:nvPr/>
        </p:nvCxnSpPr>
        <p:spPr>
          <a:xfrm flipH="1">
            <a:off x="2495601" y="3573276"/>
            <a:ext cx="792087" cy="26344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8643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102DD6-C920-E1FE-C068-F768A5EE77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H" dirty="0"/>
              <a:t>A special kind of view: broadcasting operations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44DF12-06EB-9312-DC83-F996C01F0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D124F1-398C-CC3B-7BB2-EDAA1FE71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0D8E9B-8A89-17D1-EC56-826716D33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23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B7E712A3-7C5F-95BF-C449-C58520B24D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2131670"/>
              </p:ext>
            </p:extLst>
          </p:nvPr>
        </p:nvGraphicFramePr>
        <p:xfrm>
          <a:off x="702736" y="2066563"/>
          <a:ext cx="4406886" cy="4734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9654">
                  <a:extLst>
                    <a:ext uri="{9D8B030D-6E8A-4147-A177-3AD203B41FA5}">
                      <a16:colId xmlns:a16="http://schemas.microsoft.com/office/drawing/2014/main" val="192593557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1194640416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501113775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1120167580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241209916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3588069149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1236301219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1558425767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2776569343"/>
                    </a:ext>
                  </a:extLst>
                </a:gridCol>
              </a:tblGrid>
              <a:tr h="473452"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904975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5ACF49B2-B915-2D95-E7EA-214C85CA92E9}"/>
              </a:ext>
            </a:extLst>
          </p:cNvPr>
          <p:cNvSpPr txBox="1"/>
          <p:nvPr/>
        </p:nvSpPr>
        <p:spPr>
          <a:xfrm>
            <a:off x="551384" y="1636354"/>
            <a:ext cx="1944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Memory block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371B7D1-A221-0B2A-E14C-D8F12C149CFF}"/>
              </a:ext>
            </a:extLst>
          </p:cNvPr>
          <p:cNvSpPr txBox="1"/>
          <p:nvPr/>
        </p:nvSpPr>
        <p:spPr>
          <a:xfrm>
            <a:off x="6879070" y="2707475"/>
            <a:ext cx="1944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NumPy view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F0AF327-4C3F-834D-7F73-DF0475B9FF8A}"/>
              </a:ext>
            </a:extLst>
          </p:cNvPr>
          <p:cNvSpPr txBox="1"/>
          <p:nvPr/>
        </p:nvSpPr>
        <p:spPr>
          <a:xfrm>
            <a:off x="551384" y="2814156"/>
            <a:ext cx="2592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b="1" dirty="0">
                <a:solidFill>
                  <a:schemeClr val="bg1">
                    <a:lumMod val="50000"/>
                  </a:schemeClr>
                </a:solidFill>
              </a:rPr>
              <a:t>NumPy array metadata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A23BA45C-926B-FC5F-43C6-290AB79751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4300919"/>
              </p:ext>
            </p:extLst>
          </p:nvPr>
        </p:nvGraphicFramePr>
        <p:xfrm>
          <a:off x="711754" y="3212976"/>
          <a:ext cx="2152904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6452">
                  <a:extLst>
                    <a:ext uri="{9D8B030D-6E8A-4147-A177-3AD203B41FA5}">
                      <a16:colId xmlns:a16="http://schemas.microsoft.com/office/drawing/2014/main" val="2080692857"/>
                    </a:ext>
                  </a:extLst>
                </a:gridCol>
                <a:gridCol w="1076452">
                  <a:extLst>
                    <a:ext uri="{9D8B030D-6E8A-4147-A177-3AD203B41FA5}">
                      <a16:colId xmlns:a16="http://schemas.microsoft.com/office/drawing/2014/main" val="1812720496"/>
                    </a:ext>
                  </a:extLst>
                </a:gridCol>
              </a:tblGrid>
              <a:tr h="273299">
                <a:tc>
                  <a:txBody>
                    <a:bodyPr/>
                    <a:lstStyle/>
                    <a:p>
                      <a:r>
                        <a:rPr lang="en-CH" sz="12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dtype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CH" sz="1200" b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int64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1231931"/>
                  </a:ext>
                </a:extLst>
              </a:tr>
              <a:tr h="273299">
                <a:tc>
                  <a:txBody>
                    <a:bodyPr/>
                    <a:lstStyle/>
                    <a:p>
                      <a:r>
                        <a:rPr lang="en-CH" sz="12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ndim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CH" sz="1200" b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3214733"/>
                  </a:ext>
                </a:extLst>
              </a:tr>
              <a:tr h="273299">
                <a:tc>
                  <a:txBody>
                    <a:bodyPr/>
                    <a:lstStyle/>
                    <a:p>
                      <a:r>
                        <a:rPr lang="en-CH" sz="12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shape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CH" sz="1200" b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(4, 9)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2452231"/>
                  </a:ext>
                </a:extLst>
              </a:tr>
              <a:tr h="260223">
                <a:tc>
                  <a:txBody>
                    <a:bodyPr/>
                    <a:lstStyle/>
                    <a:p>
                      <a:r>
                        <a:rPr lang="en-CH" sz="12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strides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CH" sz="1200" b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(</a:t>
                      </a:r>
                      <a:r>
                        <a:rPr lang="en-CH" sz="1200" b="1" kern="12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0</a:t>
                      </a:r>
                      <a:r>
                        <a:rPr lang="en-CH" sz="1200" b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, 8)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6865482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5C92FBA3-7A74-D79E-0BDC-7F5F938E07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0005785"/>
              </p:ext>
            </p:extLst>
          </p:nvPr>
        </p:nvGraphicFramePr>
        <p:xfrm>
          <a:off x="7032104" y="3105596"/>
          <a:ext cx="3960441" cy="1462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0049">
                  <a:extLst>
                    <a:ext uri="{9D8B030D-6E8A-4147-A177-3AD203B41FA5}">
                      <a16:colId xmlns:a16="http://schemas.microsoft.com/office/drawing/2014/main" val="371355521"/>
                    </a:ext>
                  </a:extLst>
                </a:gridCol>
                <a:gridCol w="440049">
                  <a:extLst>
                    <a:ext uri="{9D8B030D-6E8A-4147-A177-3AD203B41FA5}">
                      <a16:colId xmlns:a16="http://schemas.microsoft.com/office/drawing/2014/main" val="1890143904"/>
                    </a:ext>
                  </a:extLst>
                </a:gridCol>
                <a:gridCol w="440049">
                  <a:extLst>
                    <a:ext uri="{9D8B030D-6E8A-4147-A177-3AD203B41FA5}">
                      <a16:colId xmlns:a16="http://schemas.microsoft.com/office/drawing/2014/main" val="3423238042"/>
                    </a:ext>
                  </a:extLst>
                </a:gridCol>
                <a:gridCol w="440049">
                  <a:extLst>
                    <a:ext uri="{9D8B030D-6E8A-4147-A177-3AD203B41FA5}">
                      <a16:colId xmlns:a16="http://schemas.microsoft.com/office/drawing/2014/main" val="3585839213"/>
                    </a:ext>
                  </a:extLst>
                </a:gridCol>
                <a:gridCol w="440049">
                  <a:extLst>
                    <a:ext uri="{9D8B030D-6E8A-4147-A177-3AD203B41FA5}">
                      <a16:colId xmlns:a16="http://schemas.microsoft.com/office/drawing/2014/main" val="1895507969"/>
                    </a:ext>
                  </a:extLst>
                </a:gridCol>
                <a:gridCol w="440049">
                  <a:extLst>
                    <a:ext uri="{9D8B030D-6E8A-4147-A177-3AD203B41FA5}">
                      <a16:colId xmlns:a16="http://schemas.microsoft.com/office/drawing/2014/main" val="3131941444"/>
                    </a:ext>
                  </a:extLst>
                </a:gridCol>
                <a:gridCol w="440049">
                  <a:extLst>
                    <a:ext uri="{9D8B030D-6E8A-4147-A177-3AD203B41FA5}">
                      <a16:colId xmlns:a16="http://schemas.microsoft.com/office/drawing/2014/main" val="504182679"/>
                    </a:ext>
                  </a:extLst>
                </a:gridCol>
                <a:gridCol w="440049">
                  <a:extLst>
                    <a:ext uri="{9D8B030D-6E8A-4147-A177-3AD203B41FA5}">
                      <a16:colId xmlns:a16="http://schemas.microsoft.com/office/drawing/2014/main" val="3735534231"/>
                    </a:ext>
                  </a:extLst>
                </a:gridCol>
                <a:gridCol w="440049">
                  <a:extLst>
                    <a:ext uri="{9D8B030D-6E8A-4147-A177-3AD203B41FA5}">
                      <a16:colId xmlns:a16="http://schemas.microsoft.com/office/drawing/2014/main" val="1814250458"/>
                    </a:ext>
                  </a:extLst>
                </a:gridCol>
              </a:tblGrid>
              <a:tr h="36556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9756804"/>
                  </a:ext>
                </a:extLst>
              </a:tr>
              <a:tr h="36556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3066856"/>
                  </a:ext>
                </a:extLst>
              </a:tr>
              <a:tr h="36556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3045982"/>
                  </a:ext>
                </a:extLst>
              </a:tr>
              <a:tr h="36556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4307954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3B6E1D6E-6F6F-A923-EDDF-D539216A2233}"/>
              </a:ext>
            </a:extLst>
          </p:cNvPr>
          <p:cNvSpPr txBox="1"/>
          <p:nvPr/>
        </p:nvSpPr>
        <p:spPr>
          <a:xfrm>
            <a:off x="3436381" y="4755470"/>
            <a:ext cx="2160240" cy="12003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H" dirty="0"/>
              <a:t>A stride of 0 means that for each new row, we don’t move in memory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5292519-A75A-D272-C8F7-75F25248F9C8}"/>
              </a:ext>
            </a:extLst>
          </p:cNvPr>
          <p:cNvCxnSpPr>
            <a:cxnSpLocks/>
          </p:cNvCxnSpPr>
          <p:nvPr/>
        </p:nvCxnSpPr>
        <p:spPr>
          <a:xfrm flipH="1" flipV="1">
            <a:off x="1991544" y="4252156"/>
            <a:ext cx="1305498" cy="90503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E2204848-80F2-B48D-89AB-842A91188B62}"/>
              </a:ext>
            </a:extLst>
          </p:cNvPr>
          <p:cNvSpPr txBox="1"/>
          <p:nvPr/>
        </p:nvSpPr>
        <p:spPr>
          <a:xfrm>
            <a:off x="7356140" y="1539761"/>
            <a:ext cx="3312368" cy="92333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H" dirty="0"/>
              <a:t>As a result, we obtain a view with duplicated rows, without using extra memory!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3A252FC-E0B1-4368-3A6E-FE28B3D06003}"/>
              </a:ext>
            </a:extLst>
          </p:cNvPr>
          <p:cNvSpPr txBox="1"/>
          <p:nvPr/>
        </p:nvSpPr>
        <p:spPr>
          <a:xfrm>
            <a:off x="3423233" y="3157010"/>
            <a:ext cx="2160240" cy="92333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H" dirty="0"/>
              <a:t>The shape says we have 4 rows and 9 columns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4E749E5-8307-4B4E-FF50-B8CEAE920A45}"/>
              </a:ext>
            </a:extLst>
          </p:cNvPr>
          <p:cNvCxnSpPr>
            <a:cxnSpLocks/>
          </p:cNvCxnSpPr>
          <p:nvPr/>
        </p:nvCxnSpPr>
        <p:spPr>
          <a:xfrm flipH="1">
            <a:off x="2495601" y="3573276"/>
            <a:ext cx="792087" cy="26344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292A0B3C-F535-C515-7BA9-63C0DA243A54}"/>
              </a:ext>
            </a:extLst>
          </p:cNvPr>
          <p:cNvSpPr/>
          <p:nvPr/>
        </p:nvSpPr>
        <p:spPr>
          <a:xfrm>
            <a:off x="6879070" y="3482294"/>
            <a:ext cx="4257490" cy="1273176"/>
          </a:xfrm>
          <a:prstGeom prst="rect">
            <a:avLst/>
          </a:prstGeom>
          <a:solidFill>
            <a:srgbClr val="0092FF">
              <a:alpha val="79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17452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8BD02-7C20-12F9-0AFB-53BAE945B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CH" sz="3200" dirty="0"/>
              <a:t>NumPy uses broadcasting to perform operation on arrays of different shape without having to allocate extra memory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852CC2-0941-E9CE-504A-0F4B7CECC4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D7A8CB-4D9B-9928-9179-8C537E8527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5ABB5A-C0CE-BC34-F20C-75138EEC2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CF53870-83B1-F30C-3A37-E710F4DB6F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368" y="1489622"/>
            <a:ext cx="5241304" cy="31897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2709D46-A6A5-2595-B161-7D031D4EC2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175" t="3011" r="23610" b="3011"/>
          <a:stretch/>
        </p:blipFill>
        <p:spPr>
          <a:xfrm>
            <a:off x="6888088" y="1412776"/>
            <a:ext cx="4114800" cy="3343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9296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8BD02-7C20-12F9-0AFB-53BAE945B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CH" sz="3200" dirty="0"/>
              <a:t>NumPy uses broadcasting to perform operation on arrays of different shape without having to allocate extra memory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852CC2-0941-E9CE-504A-0F4B7CECC4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D7A8CB-4D9B-9928-9179-8C537E8527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5ABB5A-C0CE-BC34-F20C-75138EEC2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25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CF53870-83B1-F30C-3A37-E710F4DB6F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368" y="1489622"/>
            <a:ext cx="5241304" cy="31897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2709D46-A6A5-2595-B161-7D031D4EC2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175" t="3011" r="23610" b="3011"/>
          <a:stretch/>
        </p:blipFill>
        <p:spPr>
          <a:xfrm>
            <a:off x="6888088" y="1412776"/>
            <a:ext cx="4114800" cy="3343452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CB9D9E35-EB65-EC23-5BC9-53F78C101630}"/>
              </a:ext>
            </a:extLst>
          </p:cNvPr>
          <p:cNvGrpSpPr/>
          <p:nvPr/>
        </p:nvGrpSpPr>
        <p:grpSpPr>
          <a:xfrm>
            <a:off x="3826476" y="5330787"/>
            <a:ext cx="4539047" cy="1017923"/>
            <a:chOff x="7544544" y="377602"/>
            <a:chExt cx="4539047" cy="1017923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D8A7D0D-8A62-D39D-BDC4-04736C0773DF}"/>
                </a:ext>
              </a:extLst>
            </p:cNvPr>
            <p:cNvSpPr/>
            <p:nvPr/>
          </p:nvSpPr>
          <p:spPr>
            <a:xfrm>
              <a:off x="7544544" y="405338"/>
              <a:ext cx="4539047" cy="99018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CFF4692E-38C8-8B49-375F-4E80716A585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668247" y="560286"/>
              <a:ext cx="710164" cy="631257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0C60098-C8E4-364B-BC5F-FA54D0138DD9}"/>
                </a:ext>
              </a:extLst>
            </p:cNvPr>
            <p:cNvSpPr txBox="1"/>
            <p:nvPr/>
          </p:nvSpPr>
          <p:spPr>
            <a:xfrm>
              <a:off x="8316096" y="377602"/>
              <a:ext cx="177937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DE" b="1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Live Coding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1DAA71F-BA9C-335B-4460-2F68F0E77A9E}"/>
                </a:ext>
              </a:extLst>
            </p:cNvPr>
            <p:cNvSpPr txBox="1"/>
            <p:nvPr/>
          </p:nvSpPr>
          <p:spPr>
            <a:xfrm>
              <a:off x="8454428" y="695283"/>
              <a:ext cx="3482604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4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n</a:t>
              </a:r>
              <a:r>
                <a:rPr lang="en-DE" sz="14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otebooks/</a:t>
              </a:r>
              <a:r>
                <a:rPr lang="en-GB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numpy</a:t>
              </a:r>
              <a:r>
                <a:rPr lang="en-GB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/</a:t>
              </a:r>
              <a:r>
                <a:rPr lang="en-GB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broadcasting.ipynb</a:t>
              </a:r>
              <a:endParaRPr lang="en-DE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050104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E8394-9297-BF78-899E-FE0EA9DA4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ource Sans Pro" panose="020B0503030403020204" pitchFamily="34" charset="0"/>
              </a:rPr>
              <a:t>Rules of Broadcasting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F72925-017E-7905-790B-D87174595A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ource Sans Pro" panose="020B0503030403020204" pitchFamily="34" charset="0"/>
              </a:rPr>
              <a:t>1: If the two arrays differ in their number of dimensions, the shape of the one with fewer dimensions is </a:t>
            </a:r>
            <a:r>
              <a:rPr lang="en-GB" b="0" i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ource Sans Pro" panose="020B0503030403020204" pitchFamily="34" charset="0"/>
              </a:rPr>
              <a:t>padded</a:t>
            </a:r>
            <a:r>
              <a:rPr lang="en-GB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ource Sans Pro" panose="020B0503030403020204" pitchFamily="34" charset="0"/>
              </a:rPr>
              <a:t> with ones on its leading (left) side.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GB" b="0" i="0" dirty="0">
              <a:solidFill>
                <a:srgbClr val="000000"/>
              </a:solidFill>
              <a:effectLst/>
              <a:highlight>
                <a:srgbClr val="FFFFFF"/>
              </a:highlight>
              <a:latin typeface="Source Sans Pro" panose="020B0503030403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ource Sans Pro" panose="020B0503030403020204" pitchFamily="34" charset="0"/>
              </a:rPr>
              <a:t>2: If the shape of the two arrays does not match in any dimension, the array with shape equal to 1 in that dimension is stretched to match the other </a:t>
            </a:r>
            <a:r>
              <a:rPr lang="en-GB" b="0" i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ource Sans Pro" panose="020B0503030403020204" pitchFamily="34" charset="0"/>
              </a:rPr>
              <a:t>shape.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GB" b="0" i="0" dirty="0">
              <a:solidFill>
                <a:srgbClr val="000000"/>
              </a:solidFill>
              <a:effectLst/>
              <a:highlight>
                <a:srgbClr val="FFFFFF"/>
              </a:highlight>
              <a:latin typeface="Source Sans Pro" panose="020B0503030403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ource Sans Pro" panose="020B0503030403020204" pitchFamily="34" charset="0"/>
              </a:rPr>
              <a:t>3: If in any dimension the sizes disagree and neither is equal to 1, an error is raised.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1A990E-948E-E164-8594-ED9EA46AA1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576BAE-E183-D8A4-CE69-82763C0503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5970B4-1A31-0DC3-04E0-C7A07ABF73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F7C81F-88E1-87BE-3330-C57D800C7742}"/>
              </a:ext>
            </a:extLst>
          </p:cNvPr>
          <p:cNvSpPr txBox="1"/>
          <p:nvPr/>
        </p:nvSpPr>
        <p:spPr>
          <a:xfrm>
            <a:off x="8610600" y="555332"/>
            <a:ext cx="1482554" cy="52322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SKIP</a:t>
            </a:r>
            <a:endParaRPr lang="en-CH" sz="2800" dirty="0"/>
          </a:p>
        </p:txBody>
      </p:sp>
    </p:spTree>
    <p:extLst>
      <p:ext uri="{BB962C8B-B14F-4D97-AF65-F5344CB8AC3E}">
        <p14:creationId xmlns:p14="http://schemas.microsoft.com/office/powerpoint/2010/main" val="4484183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59BBE2-A2A2-7EE1-1120-58A5181C88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CE048C-7643-4E0F-0055-1AF14D9F20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7B6057-C196-6FBD-FEB5-531621B24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FC6B92C-99A5-DBA6-D563-45CC2C8278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833" b="89958" l="7725" r="89914">
                        <a14:foregroundMark x1="34549" y1="35565" x2="39056" y2="34728"/>
                        <a14:foregroundMark x1="7725" y1="47908" x2="7725" y2="57113"/>
                        <a14:foregroundMark x1="7725" y1="57113" x2="10515" y2="6046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764" t="16880" r="20799" b="16879"/>
          <a:stretch/>
        </p:blipFill>
        <p:spPr bwMode="auto">
          <a:xfrm>
            <a:off x="7112040" y="1907299"/>
            <a:ext cx="2210839" cy="1991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8774C7E5-E943-54B0-03A2-03F9E27B81D1}"/>
              </a:ext>
            </a:extLst>
          </p:cNvPr>
          <p:cNvSpPr txBox="1">
            <a:spLocks/>
          </p:cNvSpPr>
          <p:nvPr/>
        </p:nvSpPr>
        <p:spPr>
          <a:xfrm>
            <a:off x="1064637" y="864144"/>
            <a:ext cx="10515600" cy="9036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CH" sz="5400"/>
              <a:t>NumPy’s speed efficiency</a:t>
            </a:r>
            <a:endParaRPr lang="en-CH" sz="5400" dirty="0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666C167E-7690-EDF3-7150-DB38D3B7CC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88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278" b="98278" l="167" r="99250">
                        <a14:foregroundMark x1="29167" y1="43667" x2="10333" y2="31556"/>
                        <a14:foregroundMark x1="10333" y1="31556" x2="5667" y2="21667"/>
                        <a14:foregroundMark x1="4500" y1="20667" x2="1917" y2="20111"/>
                        <a14:foregroundMark x1="11417" y1="43500" x2="667" y2="44056"/>
                        <a14:foregroundMark x1="667" y1="44056" x2="167" y2="44278"/>
                        <a14:foregroundMark x1="73500" y1="45389" x2="99000" y2="45778"/>
                        <a14:foregroundMark x1="97250" y1="46000" x2="99250" y2="91778"/>
                        <a14:foregroundMark x1="99250" y1="91778" x2="99250" y2="91778"/>
                        <a14:foregroundMark x1="92917" y1="89444" x2="70083" y2="96444"/>
                        <a14:foregroundMark x1="70083" y1="96444" x2="26167" y2="98333"/>
                        <a14:foregroundMark x1="26167" y1="98333" x2="22500" y2="97778"/>
                        <a14:foregroundMark x1="80417" y1="45000" x2="82667" y2="24056"/>
                        <a14:foregroundMark x1="82667" y1="24056" x2="89417" y2="10611"/>
                        <a14:foregroundMark x1="89417" y1="10611" x2="89167" y2="10056"/>
                        <a14:foregroundMark x1="93500" y1="39056" x2="92917" y2="92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2837" y="1650787"/>
            <a:ext cx="2997125" cy="4495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EBB9A70B-9412-47BC-4358-A05248F9FA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alphaModFix amt="94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946" b="89646" l="7000" r="90846">
                        <a14:foregroundMark x1="20846" y1="15259" x2="16308" y2="11580"/>
                        <a14:foregroundMark x1="16308" y1="11580" x2="9231" y2="43052"/>
                        <a14:foregroundMark x1="9231" y1="43052" x2="8462" y2="58174"/>
                        <a14:foregroundMark x1="8462" y1="58174" x2="9769" y2="68120"/>
                        <a14:foregroundMark x1="9769" y1="68120" x2="11923" y2="73978"/>
                        <a14:foregroundMark x1="11923" y1="73978" x2="13769" y2="71662"/>
                        <a14:foregroundMark x1="80231" y1="16349" x2="89538" y2="16485"/>
                        <a14:foregroundMark x1="89538" y1="16485" x2="90923" y2="70981"/>
                        <a14:foregroundMark x1="90923" y1="70981" x2="87154" y2="75886"/>
                        <a14:foregroundMark x1="87154" y1="75886" x2="82769" y2="75341"/>
                        <a14:foregroundMark x1="8769" y1="38828" x2="7077" y2="46049"/>
                        <a14:foregroundMark x1="7077" y1="46049" x2="7000" y2="468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80" t="8788" r="6479" b="9314"/>
          <a:stretch/>
        </p:blipFill>
        <p:spPr bwMode="auto">
          <a:xfrm>
            <a:off x="5853217" y="3898631"/>
            <a:ext cx="4600366" cy="2405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22635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38683-DC00-6525-80FC-1F44C21F3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Vectorization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69F022F-CE88-77FA-26EA-3005237132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operations can be performed on entire arrays at once, rather than looping through each element individually</a:t>
            </a:r>
          </a:p>
          <a:p>
            <a:pPr marL="457200" lvl="1" indent="0">
              <a:buNone/>
            </a:pPr>
            <a:r>
              <a:rPr lang="en-US" dirty="0">
                <a:sym typeface="Wingdings" pitchFamily="2" charset="2"/>
              </a:rPr>
              <a:t> Faster computation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Element-wise operations</a:t>
            </a:r>
          </a:p>
          <a:p>
            <a:pPr lvl="1"/>
            <a:r>
              <a:rPr lang="en-US" dirty="0"/>
              <a:t>Addition</a:t>
            </a:r>
          </a:p>
          <a:p>
            <a:pPr lvl="1"/>
            <a:r>
              <a:rPr lang="en-US" dirty="0"/>
              <a:t>Multiplication by a scalar</a:t>
            </a:r>
          </a:p>
          <a:p>
            <a:pPr lvl="1"/>
            <a:r>
              <a:rPr lang="en-US" dirty="0"/>
              <a:t>Vector dot product</a:t>
            </a:r>
          </a:p>
          <a:p>
            <a:pPr lvl="1"/>
            <a:r>
              <a:rPr lang="en-US" dirty="0"/>
              <a:t>Matrix multiplication</a:t>
            </a:r>
          </a:p>
          <a:p>
            <a:r>
              <a:rPr lang="en-US" dirty="0"/>
              <a:t>Advanced</a:t>
            </a:r>
          </a:p>
          <a:p>
            <a:pPr lvl="1"/>
            <a:r>
              <a:rPr lang="en-US" dirty="0"/>
              <a:t>concatenate(), </a:t>
            </a:r>
            <a:r>
              <a:rPr lang="en-US" dirty="0" err="1"/>
              <a:t>hstack</a:t>
            </a:r>
            <a:r>
              <a:rPr lang="en-US" dirty="0"/>
              <a:t>(), </a:t>
            </a:r>
            <a:r>
              <a:rPr lang="en-US" dirty="0" err="1"/>
              <a:t>vstack</a:t>
            </a:r>
            <a:r>
              <a:rPr lang="en-US" dirty="0"/>
              <a:t>()</a:t>
            </a:r>
          </a:p>
          <a:p>
            <a:pPr lvl="1"/>
            <a:r>
              <a:rPr lang="en-US" dirty="0"/>
              <a:t>sort()</a:t>
            </a:r>
          </a:p>
          <a:p>
            <a:pPr lvl="1"/>
            <a:r>
              <a:rPr lang="en-US" dirty="0"/>
              <a:t>where()</a:t>
            </a:r>
          </a:p>
          <a:p>
            <a:pPr lvl="1"/>
            <a:r>
              <a:rPr lang="en-US" dirty="0"/>
              <a:t>median(), sum(), mean()</a:t>
            </a:r>
          </a:p>
          <a:p>
            <a:pPr lvl="1"/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E719FF4-9DB8-57D8-6C8E-6D8E8D2A45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AA3D9A-6498-852C-DCA5-376414606C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8D0815-82C4-2229-C40B-BD7D7DFAE6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28</a:t>
            </a:fld>
            <a:endParaRPr lang="en-US"/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8903017B-D4CE-0521-E629-F66DE170A0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833" b="89958" l="7725" r="89914">
                        <a14:foregroundMark x1="34549" y1="35565" x2="39056" y2="34728"/>
                        <a14:foregroundMark x1="7725" y1="47908" x2="7725" y2="57113"/>
                        <a14:foregroundMark x1="7725" y1="57113" x2="10515" y2="6046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764" t="16880" r="20799" b="16879"/>
          <a:stretch/>
        </p:blipFill>
        <p:spPr bwMode="auto">
          <a:xfrm flipH="1">
            <a:off x="6881292" y="2708920"/>
            <a:ext cx="3458616" cy="3147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10121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B3F05F-5D7F-C282-3641-4BE4296D32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45245"/>
            <a:ext cx="10515600" cy="903635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Ufuncs</a:t>
            </a:r>
            <a:r>
              <a:rPr lang="en-US" dirty="0"/>
              <a:t>					Aggregation functions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826E61-3F34-CA5A-CE23-61D688194F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F03947-E180-0C00-958D-263197CCF5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323213-7CFC-8D0C-0AE5-7BFF611D49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29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B88369C-0F09-D31D-E712-C8BCBEE336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352" y="2498666"/>
            <a:ext cx="5608705" cy="26585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9F37A38-DE90-B5AA-932D-552042F84D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1945"/>
          <a:stretch/>
        </p:blipFill>
        <p:spPr>
          <a:xfrm>
            <a:off x="5906428" y="2427677"/>
            <a:ext cx="5793571" cy="380963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DCB3CE6-E219-C9E2-C4FF-41683802FFA1}"/>
              </a:ext>
            </a:extLst>
          </p:cNvPr>
          <p:cNvSpPr txBox="1"/>
          <p:nvPr/>
        </p:nvSpPr>
        <p:spPr>
          <a:xfrm>
            <a:off x="5165151" y="533746"/>
            <a:ext cx="1482554" cy="52322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SKIP</a:t>
            </a:r>
            <a:endParaRPr lang="en-CH" sz="2800" dirty="0"/>
          </a:p>
        </p:txBody>
      </p:sp>
    </p:spTree>
    <p:extLst>
      <p:ext uri="{BB962C8B-B14F-4D97-AF65-F5344CB8AC3E}">
        <p14:creationId xmlns:p14="http://schemas.microsoft.com/office/powerpoint/2010/main" val="5461879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9961C3-253D-4911-2181-3AC8F0AB73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NumPy – huh, yeah – what’s it good for?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E31C84-20FA-B23B-2123-8BEE659588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</a:t>
            </a:r>
            <a:r>
              <a:rPr lang="en-CH"/>
              <a:t>ntroduce</a:t>
            </a:r>
            <a:r>
              <a:rPr lang="en-US" dirty="0"/>
              <a:t>s</a:t>
            </a:r>
            <a:r>
              <a:rPr lang="en-CH"/>
              <a:t> </a:t>
            </a:r>
            <a:r>
              <a:rPr lang="en-CH" dirty="0"/>
              <a:t>new data structure: </a:t>
            </a:r>
            <a:br>
              <a:rPr lang="en-CH" dirty="0"/>
            </a:br>
            <a:r>
              <a:rPr lang="en-CH" b="1" dirty="0"/>
              <a:t>the array</a:t>
            </a:r>
          </a:p>
          <a:p>
            <a:endParaRPr lang="en-CH" dirty="0"/>
          </a:p>
          <a:p>
            <a:endParaRPr lang="en-CH" dirty="0"/>
          </a:p>
          <a:p>
            <a:endParaRPr lang="en-CH" dirty="0"/>
          </a:p>
          <a:p>
            <a:endParaRPr lang="en-C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B2E263-5C15-46FF-E275-6905F3068E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C3990E-3860-5999-FCB3-A2707E60F2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A334BC-09C4-A642-ADE5-7C56A2AE0D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F3B12A-21CC-F3B3-E2CE-FFC1D9026ACD}"/>
              </a:ext>
            </a:extLst>
          </p:cNvPr>
          <p:cNvSpPr txBox="1"/>
          <p:nvPr/>
        </p:nvSpPr>
        <p:spPr>
          <a:xfrm>
            <a:off x="2531604" y="2780928"/>
            <a:ext cx="7128792" cy="95410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CH" sz="2800" dirty="0"/>
              <a:t>An array is a regular, N-dimensional grid of data of the same type, typically numerical data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C09C2812-AD82-5C8D-DD81-AC5E7A6D92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8128" y="1041935"/>
            <a:ext cx="3384376" cy="1522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04722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6FFE4-F754-E607-E5FD-5C894BB77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For-loops in Python vs in C</a:t>
            </a:r>
            <a:endParaRPr lang="en-CH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B36572F-4C1F-3868-EF42-DFBB27BD0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4784"/>
            <a:ext cx="6625952" cy="4692179"/>
          </a:xfrm>
        </p:spPr>
        <p:txBody>
          <a:bodyPr>
            <a:normAutofit/>
          </a:bodyPr>
          <a:lstStyle/>
          <a:p>
            <a:r>
              <a:rPr lang="en-DE" sz="24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</a:t>
            </a:r>
            <a:r>
              <a:rPr lang="en-DE" sz="24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ata is of a C numerical type </a:t>
            </a:r>
            <a:r>
              <a:rPr lang="en-DE" sz="24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  <a:sym typeface="Wingdings" pitchFamily="2" charset="2"/>
              </a:rPr>
              <a:t> regular </a:t>
            </a:r>
            <a:r>
              <a:rPr lang="en-DE" sz="24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layout in memory. </a:t>
            </a:r>
          </a:p>
          <a:p>
            <a:pPr lvl="1"/>
            <a:r>
              <a:rPr lang="en-DE" sz="20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 C loop can jump from one memory location to the next by moving by “strides” bytes and accumulating the result</a:t>
            </a:r>
            <a:endParaRPr lang="en-DE" sz="2000" dirty="0">
              <a:effectLst/>
            </a:endParaRPr>
          </a:p>
          <a:p>
            <a:endParaRPr lang="en-CH" sz="2400"/>
          </a:p>
          <a:p>
            <a:r>
              <a:rPr lang="en-CH" sz="2400"/>
              <a:t>To </a:t>
            </a:r>
            <a:r>
              <a:rPr lang="en-CH" sz="2400" dirty="0"/>
              <a:t>get that performance, one needs to vectorize! it’s important to </a:t>
            </a:r>
            <a:r>
              <a:rPr lang="en-CH" sz="2400" u="sng" dirty="0"/>
              <a:t>avoid for-loops at </a:t>
            </a:r>
            <a:r>
              <a:rPr lang="en-CH" sz="2400" u="sng"/>
              <a:t>all costs</a:t>
            </a:r>
            <a:br>
              <a:rPr lang="en-US" sz="2400" u="sng" dirty="0"/>
            </a:br>
            <a:r>
              <a:rPr lang="en-US" sz="2400" b="1" dirty="0"/>
              <a:t>					       </a:t>
            </a:r>
            <a:r>
              <a:rPr lang="en-US" sz="1000" dirty="0"/>
              <a:t>(with NumPy in Python)</a:t>
            </a:r>
            <a:endParaRPr lang="en-CH" sz="1000" dirty="0"/>
          </a:p>
          <a:p>
            <a:pPr marL="0" indent="0">
              <a:buNone/>
            </a:pPr>
            <a:endParaRPr lang="en-CH" sz="2400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DECA80-691B-3CB3-BD9F-3EFF2E44B6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2A8D89-9A90-C092-4335-C3B5C9983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AD5716-873A-C02F-4631-3E728546A8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30</a:t>
            </a:fld>
            <a:endParaRPr lang="en-US"/>
          </a:p>
        </p:txBody>
      </p:sp>
      <p:pic>
        <p:nvPicPr>
          <p:cNvPr id="7" name="Picture 4" descr="C++ talking to Python : r/ProgrammerHumor">
            <a:extLst>
              <a:ext uri="{FF2B5EF4-FFF2-40B4-BE49-F238E27FC236}">
                <a16:creationId xmlns:a16="http://schemas.microsoft.com/office/drawing/2014/main" id="{432F9DD6-62CA-A2DC-A293-23750B31B7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4192" y="1595026"/>
            <a:ext cx="4032448" cy="4282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9F8A978-5AE6-D2C6-FD5E-AA28C70AE203}"/>
              </a:ext>
            </a:extLst>
          </p:cNvPr>
          <p:cNvSpPr txBox="1"/>
          <p:nvPr/>
        </p:nvSpPr>
        <p:spPr>
          <a:xfrm>
            <a:off x="1054832" y="5063808"/>
            <a:ext cx="6192688" cy="954107"/>
          </a:xfrm>
          <a:prstGeom prst="rect">
            <a:avLst/>
          </a:prstGeom>
          <a:solidFill>
            <a:srgbClr val="F0D0D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H" sz="2800"/>
              <a:t>How is efficiency of Python vs C in the Big-O sense?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37275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4CD41E-F141-90CD-ED72-B4C08C75AC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H"/>
              <a:t>Exercise</a:t>
            </a:r>
            <a:r>
              <a:rPr lang="en-US" dirty="0"/>
              <a:t>: vectorize the code</a:t>
            </a:r>
            <a:endParaRPr lang="en-CH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C4F5686-8E8F-B101-6824-2FF98860AB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730574-D0D8-B11F-5E0C-19C345FBD5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2A3F0D-6B83-B946-DB67-646A1DFFF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31</a:t>
            </a:fld>
            <a:endParaRPr lang="en-US"/>
          </a:p>
        </p:txBody>
      </p:sp>
      <p:pic>
        <p:nvPicPr>
          <p:cNvPr id="15" name="Picture 14" descr="A garden with different vegetables&#10;&#10;Description automatically generated">
            <a:extLst>
              <a:ext uri="{FF2B5EF4-FFF2-40B4-BE49-F238E27FC236}">
                <a16:creationId xmlns:a16="http://schemas.microsoft.com/office/drawing/2014/main" id="{2DE0FA27-46D5-4F8A-9656-55F909A072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7688" y="1270301"/>
            <a:ext cx="5432152" cy="3038610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84A19941-6D75-CCD6-86B7-05D86730921B}"/>
              </a:ext>
            </a:extLst>
          </p:cNvPr>
          <p:cNvGrpSpPr/>
          <p:nvPr/>
        </p:nvGrpSpPr>
        <p:grpSpPr>
          <a:xfrm>
            <a:off x="902168" y="4670299"/>
            <a:ext cx="4539047" cy="1017923"/>
            <a:chOff x="7544544" y="377602"/>
            <a:chExt cx="4539047" cy="1017923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A112A39-7ABE-6708-B2BA-3B65801EDAD1}"/>
                </a:ext>
              </a:extLst>
            </p:cNvPr>
            <p:cNvSpPr/>
            <p:nvPr/>
          </p:nvSpPr>
          <p:spPr>
            <a:xfrm>
              <a:off x="7544544" y="405338"/>
              <a:ext cx="4539047" cy="99018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8029FA12-FFE8-6B7D-324A-453FDDA67BD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668247" y="560286"/>
              <a:ext cx="710164" cy="631257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7E40164-8AA0-24EF-C767-E52FC5CFEDF9}"/>
                </a:ext>
              </a:extLst>
            </p:cNvPr>
            <p:cNvSpPr txBox="1"/>
            <p:nvPr/>
          </p:nvSpPr>
          <p:spPr>
            <a:xfrm>
              <a:off x="8316096" y="377602"/>
              <a:ext cx="177937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DE" b="1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Live Coding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EDB531C-41CA-D0BF-E371-A4408CACD485}"/>
                </a:ext>
              </a:extLst>
            </p:cNvPr>
            <p:cNvSpPr txBox="1"/>
            <p:nvPr/>
          </p:nvSpPr>
          <p:spPr>
            <a:xfrm>
              <a:off x="8722914" y="695283"/>
              <a:ext cx="2676975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4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n</a:t>
              </a:r>
              <a:r>
                <a:rPr lang="en-DE" sz="14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otebooks/</a:t>
              </a:r>
              <a:r>
                <a:rPr lang="en-GB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numpy</a:t>
              </a:r>
              <a:r>
                <a:rPr lang="en-GB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/</a:t>
              </a:r>
            </a:p>
            <a:p>
              <a:r>
                <a:rPr lang="en-GB" sz="14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vectorize.ipynb</a:t>
              </a:r>
              <a:endParaRPr lang="en-DE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202348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4CD41E-F141-90CD-ED72-B4C08C75AC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H"/>
              <a:t>Exercise</a:t>
            </a:r>
            <a:r>
              <a:rPr lang="en-US" dirty="0"/>
              <a:t>: vectorize the code</a:t>
            </a:r>
            <a:endParaRPr lang="en-CH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C4F5686-8E8F-B101-6824-2FF98860AB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730574-D0D8-B11F-5E0C-19C345FBD5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2A3F0D-6B83-B946-DB67-646A1DFFF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32</a:t>
            </a:fld>
            <a:endParaRPr lang="en-US"/>
          </a:p>
        </p:txBody>
      </p:sp>
      <p:pic>
        <p:nvPicPr>
          <p:cNvPr id="15" name="Picture 14" descr="A garden with different vegetables&#10;&#10;Description automatically generated">
            <a:extLst>
              <a:ext uri="{FF2B5EF4-FFF2-40B4-BE49-F238E27FC236}">
                <a16:creationId xmlns:a16="http://schemas.microsoft.com/office/drawing/2014/main" id="{2DE0FA27-46D5-4F8A-9656-55F909A072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7688" y="1270301"/>
            <a:ext cx="5432152" cy="3038610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84A19941-6D75-CCD6-86B7-05D86730921B}"/>
              </a:ext>
            </a:extLst>
          </p:cNvPr>
          <p:cNvGrpSpPr/>
          <p:nvPr/>
        </p:nvGrpSpPr>
        <p:grpSpPr>
          <a:xfrm>
            <a:off x="902168" y="4670299"/>
            <a:ext cx="4539047" cy="1017923"/>
            <a:chOff x="7544544" y="377602"/>
            <a:chExt cx="4539047" cy="1017923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A112A39-7ABE-6708-B2BA-3B65801EDAD1}"/>
                </a:ext>
              </a:extLst>
            </p:cNvPr>
            <p:cNvSpPr/>
            <p:nvPr/>
          </p:nvSpPr>
          <p:spPr>
            <a:xfrm>
              <a:off x="7544544" y="405338"/>
              <a:ext cx="4539047" cy="99018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8029FA12-FFE8-6B7D-324A-453FDDA67BD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668247" y="560286"/>
              <a:ext cx="710164" cy="631257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7E40164-8AA0-24EF-C767-E52FC5CFEDF9}"/>
                </a:ext>
              </a:extLst>
            </p:cNvPr>
            <p:cNvSpPr txBox="1"/>
            <p:nvPr/>
          </p:nvSpPr>
          <p:spPr>
            <a:xfrm>
              <a:off x="8316096" y="377602"/>
              <a:ext cx="177937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DE" b="1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Live Coding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EDB531C-41CA-D0BF-E371-A4408CACD485}"/>
                </a:ext>
              </a:extLst>
            </p:cNvPr>
            <p:cNvSpPr txBox="1"/>
            <p:nvPr/>
          </p:nvSpPr>
          <p:spPr>
            <a:xfrm>
              <a:off x="8722914" y="695283"/>
              <a:ext cx="2676975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4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n</a:t>
              </a:r>
              <a:r>
                <a:rPr lang="en-DE" sz="14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otebooks/</a:t>
              </a:r>
              <a:r>
                <a:rPr lang="en-GB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numpy</a:t>
              </a:r>
              <a:r>
                <a:rPr lang="en-GB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/</a:t>
              </a:r>
            </a:p>
            <a:p>
              <a:r>
                <a:rPr lang="en-GB" sz="14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vectorize.ipynb</a:t>
              </a:r>
              <a:endParaRPr lang="en-DE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3F7F2E9-4B44-201A-B2AA-AA1BAF694C63}"/>
              </a:ext>
            </a:extLst>
          </p:cNvPr>
          <p:cNvGrpSpPr/>
          <p:nvPr/>
        </p:nvGrpSpPr>
        <p:grpSpPr>
          <a:xfrm>
            <a:off x="6750785" y="4661202"/>
            <a:ext cx="4539047" cy="1040083"/>
            <a:chOff x="7432845" y="224587"/>
            <a:chExt cx="4539047" cy="1040083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7E44712-A889-D87B-CE9F-2E2D1BD97142}"/>
                </a:ext>
              </a:extLst>
            </p:cNvPr>
            <p:cNvSpPr/>
            <p:nvPr/>
          </p:nvSpPr>
          <p:spPr>
            <a:xfrm>
              <a:off x="7432845" y="274483"/>
              <a:ext cx="4539047" cy="990187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8CCC0B9-EB1C-BF06-1087-392CAFA6432E}"/>
                </a:ext>
              </a:extLst>
            </p:cNvPr>
            <p:cNvSpPr txBox="1"/>
            <p:nvPr/>
          </p:nvSpPr>
          <p:spPr>
            <a:xfrm>
              <a:off x="7930760" y="224587"/>
              <a:ext cx="177937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DE" b="1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Exercise</a:t>
              </a:r>
            </a:p>
          </p:txBody>
        </p:sp>
        <p:pic>
          <p:nvPicPr>
            <p:cNvPr id="24" name="Graphic 23">
              <a:extLst>
                <a:ext uri="{FF2B5EF4-FFF2-40B4-BE49-F238E27FC236}">
                  <a16:creationId xmlns:a16="http://schemas.microsoft.com/office/drawing/2014/main" id="{A7E25DE2-14BD-E8C8-0030-26AAAFC2032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474831" y="274016"/>
              <a:ext cx="694459" cy="555568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FF7321B-A9BB-F1B2-590D-17E96D76C29F}"/>
                </a:ext>
              </a:extLst>
            </p:cNvPr>
            <p:cNvSpPr txBox="1"/>
            <p:nvPr/>
          </p:nvSpPr>
          <p:spPr>
            <a:xfrm>
              <a:off x="8211275" y="551365"/>
              <a:ext cx="3636913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exercises/</a:t>
              </a:r>
              <a:r>
                <a:rPr lang="en-GB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numpy_vectorize</a:t>
              </a:r>
              <a:r>
                <a:rPr lang="en-GB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/ </a:t>
              </a:r>
              <a:r>
                <a:rPr lang="en-GB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numpy_vectorize.ipynb</a:t>
              </a:r>
              <a:endParaRPr lang="en-DE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pic>
        <p:nvPicPr>
          <p:cNvPr id="6" name="Picture 4">
            <a:extLst>
              <a:ext uri="{FF2B5EF4-FFF2-40B4-BE49-F238E27FC236}">
                <a16:creationId xmlns:a16="http://schemas.microsoft.com/office/drawing/2014/main" id="{8E7A3835-9EEC-0FA1-95D6-23DFBFA81C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833" b="89958" l="7725" r="89914">
                        <a14:foregroundMark x1="34549" y1="35565" x2="39056" y2="34728"/>
                        <a14:foregroundMark x1="7725" y1="47908" x2="7725" y2="57113"/>
                        <a14:foregroundMark x1="7725" y1="57113" x2="10515" y2="6046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764" t="16880" r="20799" b="16879"/>
          <a:stretch/>
        </p:blipFill>
        <p:spPr bwMode="auto">
          <a:xfrm flipH="1">
            <a:off x="9051916" y="441350"/>
            <a:ext cx="2383060" cy="2168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41079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98EA9-22F5-16DF-63A1-0180EF71D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08920"/>
            <a:ext cx="10515600" cy="903635"/>
          </a:xfrm>
        </p:spPr>
        <p:txBody>
          <a:bodyPr>
            <a:normAutofit/>
          </a:bodyPr>
          <a:lstStyle/>
          <a:p>
            <a:pPr algn="ctr"/>
            <a:r>
              <a:rPr lang="en-CH" sz="5400" dirty="0"/>
              <a:t>HERE INSERT Tabular Data SLIDES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59BBE2-A2A2-7EE1-1120-58A5181C88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CE048C-7643-4E0F-0055-1AF14D9F20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7B6057-C196-6FBD-FEB5-531621B24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2657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9961C3-253D-4911-2181-3AC8F0AB73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NumPy – huh, yeah – what’s it good for?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E31C84-20FA-B23B-2123-8BEE659588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</a:t>
            </a:r>
            <a:r>
              <a:rPr lang="en-CH"/>
              <a:t>ntroduce</a:t>
            </a:r>
            <a:r>
              <a:rPr lang="en-US" dirty="0"/>
              <a:t>s</a:t>
            </a:r>
            <a:r>
              <a:rPr lang="en-CH"/>
              <a:t> </a:t>
            </a:r>
            <a:r>
              <a:rPr lang="en-CH" dirty="0"/>
              <a:t>new data structure: </a:t>
            </a:r>
            <a:br>
              <a:rPr lang="en-CH" dirty="0"/>
            </a:br>
            <a:r>
              <a:rPr lang="en-CH" b="1" dirty="0"/>
              <a:t>the array</a:t>
            </a:r>
          </a:p>
          <a:p>
            <a:endParaRPr lang="en-CH" dirty="0"/>
          </a:p>
          <a:p>
            <a:endParaRPr lang="en-CH" dirty="0"/>
          </a:p>
          <a:p>
            <a:endParaRPr lang="en-CH" dirty="0"/>
          </a:p>
          <a:p>
            <a:endParaRPr lang="en-CH" dirty="0"/>
          </a:p>
          <a:p>
            <a:r>
              <a:rPr lang="en-CH" dirty="0"/>
              <a:t>An array could be represented as </a:t>
            </a:r>
            <a:r>
              <a:rPr lang="en-CH"/>
              <a:t>a list-of-lists</a:t>
            </a:r>
            <a:endParaRPr lang="en-CH" dirty="0"/>
          </a:p>
          <a:p>
            <a:r>
              <a:rPr lang="en-US" dirty="0">
                <a:highlight>
                  <a:srgbClr val="F0D0D5"/>
                </a:highlight>
              </a:rPr>
              <a:t>W</a:t>
            </a:r>
            <a:r>
              <a:rPr lang="en-CH">
                <a:highlight>
                  <a:srgbClr val="F0D0D5"/>
                </a:highlight>
              </a:rPr>
              <a:t>hy </a:t>
            </a:r>
            <a:r>
              <a:rPr lang="en-CH" dirty="0">
                <a:highlight>
                  <a:srgbClr val="F0D0D5"/>
                </a:highlight>
              </a:rPr>
              <a:t>are NumPy arrays better than a </a:t>
            </a:r>
            <a:r>
              <a:rPr lang="en-CH">
                <a:highlight>
                  <a:srgbClr val="F0D0D5"/>
                </a:highlight>
              </a:rPr>
              <a:t>list-of-lists?</a:t>
            </a:r>
            <a:endParaRPr lang="en-US" dirty="0">
              <a:highlight>
                <a:srgbClr val="F0D0D5"/>
              </a:highlight>
            </a:endParaRPr>
          </a:p>
          <a:p>
            <a:pPr marL="0" indent="0">
              <a:buNone/>
            </a:pPr>
            <a:r>
              <a:rPr lang="en-US" dirty="0"/>
              <a:t>	**Computer architecture</a:t>
            </a:r>
            <a:r>
              <a:rPr lang="en-CH"/>
              <a:t> class</a:t>
            </a:r>
            <a:r>
              <a:rPr lang="en-US" dirty="0"/>
              <a:t>**</a:t>
            </a:r>
            <a:endParaRPr lang="en-C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B2E263-5C15-46FF-E275-6905F3068E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C3990E-3860-5999-FCB3-A2707E60F2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A334BC-09C4-A642-ADE5-7C56A2AE0D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F3B12A-21CC-F3B3-E2CE-FFC1D9026ACD}"/>
              </a:ext>
            </a:extLst>
          </p:cNvPr>
          <p:cNvSpPr txBox="1"/>
          <p:nvPr/>
        </p:nvSpPr>
        <p:spPr>
          <a:xfrm>
            <a:off x="2531604" y="2780928"/>
            <a:ext cx="7128792" cy="95410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CH" sz="2800" dirty="0"/>
              <a:t>An array is a regular, N-dimensional grid of data of the same type, typically numerical data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C09C2812-AD82-5C8D-DD81-AC5E7A6D92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8128" y="1041935"/>
            <a:ext cx="3384376" cy="1522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326422D6-AA01-D38A-5D17-32BA6BDF7B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2190" y="4212519"/>
            <a:ext cx="2648106" cy="1964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94847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75269-250F-CA77-A77A-988130C51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/>
              <a:t>Efficien</a:t>
            </a:r>
            <a:r>
              <a:rPr lang="en-US" dirty="0"/>
              <a:t>cy of </a:t>
            </a:r>
            <a:r>
              <a:rPr lang="en-CH"/>
              <a:t>NumPy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5C1076-D34C-4F4C-D69C-2AF0000EBE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4784"/>
            <a:ext cx="7086599" cy="4692179"/>
          </a:xfrm>
        </p:spPr>
        <p:txBody>
          <a:bodyPr/>
          <a:lstStyle/>
          <a:p>
            <a:pPr marL="457200" indent="-457200">
              <a:buAutoNum type="arabicParenR"/>
            </a:pPr>
            <a:r>
              <a:rPr lang="en-CH" b="1"/>
              <a:t>Memory</a:t>
            </a:r>
            <a:r>
              <a:rPr lang="en-CH"/>
              <a:t>: </a:t>
            </a:r>
            <a:endParaRPr lang="en-US" dirty="0"/>
          </a:p>
          <a:p>
            <a:pPr lvl="1"/>
            <a:r>
              <a:rPr lang="en-CH"/>
              <a:t>data </a:t>
            </a:r>
            <a:r>
              <a:rPr lang="en-CH" dirty="0"/>
              <a:t>occupies the minimum amount of </a:t>
            </a:r>
            <a:r>
              <a:rPr lang="en-CH"/>
              <a:t>memory required</a:t>
            </a:r>
            <a:endParaRPr lang="en-US" dirty="0"/>
          </a:p>
          <a:p>
            <a:pPr lvl="1"/>
            <a:r>
              <a:rPr lang="en-CH"/>
              <a:t>some </a:t>
            </a:r>
            <a:r>
              <a:rPr lang="en-CH" dirty="0"/>
              <a:t>operations can be done without touching the memory at </a:t>
            </a:r>
            <a:r>
              <a:rPr lang="en-CH"/>
              <a:t>all!</a:t>
            </a:r>
            <a:endParaRPr lang="en-C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47E61D-1AE6-D55D-6EE0-7758D3C392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6907C3-4A93-3DA8-17F8-4F4BCC84C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3B74BF-43FF-BAAE-4D35-FA511B1579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9D2CDA5-89B4-232E-19E0-7BA2B869652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337" r="4105"/>
          <a:stretch/>
        </p:blipFill>
        <p:spPr>
          <a:xfrm>
            <a:off x="7924799" y="1880195"/>
            <a:ext cx="4114801" cy="171964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FC978A5-77A3-F338-29DE-C21756449E8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12" r="74875" b="16220"/>
          <a:stretch/>
        </p:blipFill>
        <p:spPr>
          <a:xfrm>
            <a:off x="9183706" y="305625"/>
            <a:ext cx="1825587" cy="19262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2E0F09D-6293-196E-B1B7-B034482E34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0891" y="3385777"/>
            <a:ext cx="4762509" cy="2999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6946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75269-250F-CA77-A77A-988130C51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/>
              <a:t>Efficien</a:t>
            </a:r>
            <a:r>
              <a:rPr lang="en-US" dirty="0"/>
              <a:t>cy of </a:t>
            </a:r>
            <a:r>
              <a:rPr lang="en-CH"/>
              <a:t>NumPy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5C1076-D34C-4F4C-D69C-2AF0000EBE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4784"/>
            <a:ext cx="7086599" cy="4692179"/>
          </a:xfrm>
        </p:spPr>
        <p:txBody>
          <a:bodyPr/>
          <a:lstStyle/>
          <a:p>
            <a:pPr marL="457200" indent="-457200">
              <a:buAutoNum type="arabicParenR"/>
            </a:pPr>
            <a:r>
              <a:rPr lang="en-CH" b="1"/>
              <a:t>Memory</a:t>
            </a:r>
            <a:r>
              <a:rPr lang="en-CH"/>
              <a:t>: </a:t>
            </a:r>
            <a:endParaRPr lang="en-US" dirty="0"/>
          </a:p>
          <a:p>
            <a:pPr lvl="1"/>
            <a:r>
              <a:rPr lang="en-CH"/>
              <a:t>data </a:t>
            </a:r>
            <a:r>
              <a:rPr lang="en-CH" dirty="0"/>
              <a:t>occupies the minimum amount of </a:t>
            </a:r>
            <a:r>
              <a:rPr lang="en-CH"/>
              <a:t>memory required</a:t>
            </a:r>
            <a:endParaRPr lang="en-US" dirty="0"/>
          </a:p>
          <a:p>
            <a:pPr lvl="1"/>
            <a:r>
              <a:rPr lang="en-CH"/>
              <a:t>some </a:t>
            </a:r>
            <a:r>
              <a:rPr lang="en-CH" dirty="0"/>
              <a:t>operations can be done without touching the memory at all!</a:t>
            </a:r>
          </a:p>
          <a:p>
            <a:pPr marL="457200" indent="-457200">
              <a:buAutoNum type="arabicParenR"/>
            </a:pPr>
            <a:r>
              <a:rPr lang="en-US" b="1" dirty="0"/>
              <a:t>Speed</a:t>
            </a:r>
            <a:r>
              <a:rPr lang="en-CH"/>
              <a:t>: </a:t>
            </a:r>
            <a:endParaRPr lang="en-US" dirty="0"/>
          </a:p>
          <a:p>
            <a:pPr lvl="1"/>
            <a:r>
              <a:rPr lang="en-CH"/>
              <a:t>Many </a:t>
            </a:r>
            <a:r>
              <a:rPr lang="en-CH" dirty="0"/>
              <a:t>operations can be done very efficiently </a:t>
            </a:r>
            <a:r>
              <a:rPr lang="en-CH"/>
              <a:t>in C</a:t>
            </a:r>
            <a:r>
              <a:rPr lang="en-US" dirty="0"/>
              <a:t>. </a:t>
            </a:r>
            <a:r>
              <a:rPr lang="en-CH"/>
              <a:t>For </a:t>
            </a:r>
            <a:r>
              <a:rPr lang="en-CH" dirty="0"/>
              <a:t>this to be useful, we need to avoid Python for-loops at all costs</a:t>
            </a:r>
            <a:r>
              <a:rPr lang="en-CH"/>
              <a:t>! </a:t>
            </a:r>
            <a:endParaRPr lang="en-US" dirty="0"/>
          </a:p>
          <a:p>
            <a:pPr lvl="1"/>
            <a:r>
              <a:rPr lang="en-GB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Harding"/>
              </a:rPr>
              <a:t>operating on entire arrays rather than their individual elements</a:t>
            </a:r>
            <a:endParaRPr lang="en-US" dirty="0"/>
          </a:p>
          <a:p>
            <a:pPr marL="457200" lvl="1" indent="0">
              <a:buNone/>
            </a:pPr>
            <a:r>
              <a:rPr lang="en-US" dirty="0">
                <a:sym typeface="Wingdings" pitchFamily="2" charset="2"/>
              </a:rPr>
              <a:t> </a:t>
            </a:r>
            <a:r>
              <a:rPr lang="en-CH"/>
              <a:t>“</a:t>
            </a:r>
            <a:r>
              <a:rPr lang="en-CH" dirty="0"/>
              <a:t>vectorize” </a:t>
            </a:r>
            <a:r>
              <a:rPr lang="en-CH"/>
              <a:t>the code</a:t>
            </a:r>
            <a:r>
              <a:rPr lang="en-US" dirty="0"/>
              <a:t>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47E61D-1AE6-D55D-6EE0-7758D3C392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6907C3-4A93-3DA8-17F8-4F4BCC84C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3B74BF-43FF-BAAE-4D35-FA511B1579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61EE9AE-67CD-A43B-936B-969D08920C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201" t="10209" r="8000" b="9501"/>
          <a:stretch/>
        </p:blipFill>
        <p:spPr>
          <a:xfrm>
            <a:off x="8472264" y="3725160"/>
            <a:ext cx="3528392" cy="257712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9D2CDA5-89B4-232E-19E0-7BA2B869652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337" r="4105"/>
          <a:stretch/>
        </p:blipFill>
        <p:spPr>
          <a:xfrm>
            <a:off x="7924799" y="1880195"/>
            <a:ext cx="4114801" cy="171964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FC978A5-77A3-F338-29DE-C21756449E8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12" r="74875" b="16220"/>
          <a:stretch/>
        </p:blipFill>
        <p:spPr>
          <a:xfrm>
            <a:off x="9183706" y="305625"/>
            <a:ext cx="1825587" cy="1926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9726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98EA9-22F5-16DF-63A1-0180EF71D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637" y="864144"/>
            <a:ext cx="10515600" cy="903635"/>
          </a:xfrm>
        </p:spPr>
        <p:txBody>
          <a:bodyPr>
            <a:normAutofit/>
          </a:bodyPr>
          <a:lstStyle/>
          <a:p>
            <a:pPr algn="ctr"/>
            <a:r>
              <a:rPr lang="en-CH" sz="5400" dirty="0"/>
              <a:t>NumPy’s memory efficiency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59BBE2-A2A2-7EE1-1120-58A5181C88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CE048C-7643-4E0F-0055-1AF14D9F20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7B6057-C196-6FBD-FEB5-531621B24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7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C50D2DE-BD0B-73BB-280D-F9F23AAC0570}"/>
              </a:ext>
            </a:extLst>
          </p:cNvPr>
          <p:cNvGrpSpPr/>
          <p:nvPr/>
        </p:nvGrpSpPr>
        <p:grpSpPr>
          <a:xfrm>
            <a:off x="1560592" y="2420888"/>
            <a:ext cx="9229953" cy="3692571"/>
            <a:chOff x="1201849" y="2846341"/>
            <a:chExt cx="9229953" cy="3692571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9080ED24-D58A-41F1-9331-4016FF5E5F8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25" b="94500" l="9774" r="89850">
                          <a14:foregroundMark x1="35338" y1="37750" x2="15789" y2="32875"/>
                          <a14:foregroundMark x1="34962" y1="35375" x2="30827" y2="27625"/>
                          <a14:foregroundMark x1="32143" y1="30125" x2="32895" y2="19125"/>
                          <a14:foregroundMark x1="32895" y1="19125" x2="21053" y2="11625"/>
                          <a14:foregroundMark x1="21053" y1="11625" x2="35526" y2="3500"/>
                          <a14:foregroundMark x1="35526" y1="3500" x2="46992" y2="125"/>
                          <a14:foregroundMark x1="73684" y1="125" x2="72744" y2="16250"/>
                          <a14:foregroundMark x1="76880" y1="14375" x2="66165" y2="33750"/>
                          <a14:foregroundMark x1="29323" y1="35625" x2="42481" y2="44875"/>
                          <a14:foregroundMark x1="34962" y1="40750" x2="38534" y2="51375"/>
                          <a14:foregroundMark x1="38534" y1="51375" x2="38346" y2="51375"/>
                          <a14:foregroundMark x1="31767" y1="59875" x2="31391" y2="76500"/>
                          <a14:foregroundMark x1="37406" y1="70750" x2="37406" y2="88875"/>
                          <a14:foregroundMark x1="25564" y1="72750" x2="25564" y2="94500"/>
                          <a14:foregroundMark x1="49812" y1="59875" x2="50188" y2="80375"/>
                          <a14:foregroundMark x1="50188" y1="93750" x2="47744" y2="77125"/>
                          <a14:foregroundMark x1="66729" y1="69375" x2="74060" y2="73250"/>
                          <a14:foregroundMark x1="70677" y1="64000" x2="54699" y2="66375"/>
                          <a14:foregroundMark x1="54699" y1="66375" x2="63722" y2="67750"/>
                          <a14:foregroundMark x1="31767" y1="64750" x2="18797" y2="71500"/>
                          <a14:foregroundMark x1="18797" y1="71500" x2="11654" y2="71875"/>
                          <a14:foregroundMark x1="24812" y1="61000" x2="26316" y2="68875"/>
                          <a14:foregroundMark x1="49436" y1="78375" x2="49812" y2="81750"/>
                          <a14:foregroundMark x1="54323" y1="75125" x2="55451" y2="7987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588" r="19596" b="3099"/>
            <a:stretch/>
          </p:blipFill>
          <p:spPr bwMode="auto">
            <a:xfrm>
              <a:off x="3986223" y="2852936"/>
              <a:ext cx="1697012" cy="34916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8CFA1610-192A-3DDC-23A8-908D818A4E6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2558" b="91432" l="6452" r="89564">
                          <a14:foregroundMark x1="12713" y1="23657" x2="6452" y2="15090"/>
                          <a14:foregroundMark x1="6452" y1="15090" x2="8349" y2="27238"/>
                          <a14:foregroundMark x1="25806" y1="12660" x2="39658" y2="9974"/>
                          <a14:foregroundMark x1="39658" y1="9974" x2="55218" y2="10742"/>
                          <a14:foregroundMark x1="55218" y1="10742" x2="42505" y2="6266"/>
                          <a14:foregroundMark x1="42505" y1="6266" x2="27894" y2="6010"/>
                          <a14:foregroundMark x1="27894" y1="6010" x2="27324" y2="5882"/>
                          <a14:foregroundMark x1="81784" y1="35806" x2="89943" y2="29156"/>
                          <a14:foregroundMark x1="57495" y1="76726" x2="46110" y2="91560"/>
                          <a14:foregroundMark x1="40417" y1="6394" x2="33017" y2="255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95" t="1228" r="5180" b="8198"/>
            <a:stretch/>
          </p:blipFill>
          <p:spPr bwMode="auto">
            <a:xfrm>
              <a:off x="7941165" y="2852936"/>
              <a:ext cx="2490637" cy="36859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764DE420-78D7-6644-61E2-1D8E34B7F89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>
                          <a14:foregroundMark x1="49200" y1="76900" x2="55000" y2="77800"/>
                          <a14:foregroundMark x1="64200" y1="78400" x2="60800" y2="82900"/>
                          <a14:foregroundMark x1="72300" y1="80800" x2="73300" y2="78300"/>
                          <a14:foregroundMark x1="72600" y1="67400" x2="73800" y2="710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232" t="14700" r="22219" b="16000"/>
            <a:stretch/>
          </p:blipFill>
          <p:spPr bwMode="auto">
            <a:xfrm>
              <a:off x="1201849" y="2852936"/>
              <a:ext cx="2503915" cy="32403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0" name="Picture 12">
              <a:extLst>
                <a:ext uri="{FF2B5EF4-FFF2-40B4-BE49-F238E27FC236}">
                  <a16:creationId xmlns:a16="http://schemas.microsoft.com/office/drawing/2014/main" id="{72DC083D-4D14-1347-5ACD-E448BB6AA6A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7698" b="92590" l="9872" r="89779">
                          <a14:foregroundMark x1="62485" y1="8129" x2="70383" y2="7698"/>
                          <a14:foregroundMark x1="34727" y1="31295" x2="23113" y2="31799"/>
                          <a14:foregroundMark x1="23113" y1="31799" x2="18931" y2="27698"/>
                          <a14:foregroundMark x1="18931" y1="27554" x2="18931" y2="27554"/>
                          <a14:foregroundMark x1="24158" y1="47986" x2="15215" y2="54317"/>
                          <a14:foregroundMark x1="15215" y1="54317" x2="16725" y2="58345"/>
                          <a14:foregroundMark x1="31127" y1="47842" x2="31127" y2="55252"/>
                          <a14:foregroundMark x1="31127" y1="55252" x2="34843" y2="61871"/>
                          <a14:foregroundMark x1="34843" y1="61871" x2="35192" y2="61942"/>
                          <a14:foregroundMark x1="49477" y1="77338" x2="49013" y2="85899"/>
                          <a14:foregroundMark x1="55052" y1="78345" x2="54820" y2="88129"/>
                          <a14:foregroundMark x1="53775" y1="87986" x2="38328" y2="87698"/>
                          <a14:foregroundMark x1="38328" y1="87554" x2="39024" y2="92590"/>
                          <a14:foregroundMark x1="22067" y1="58058" x2="14402" y2="63525"/>
                          <a14:foregroundMark x1="14402" y1="63525" x2="12427" y2="66043"/>
                          <a14:foregroundMark x1="15563" y1="65612" x2="15563" y2="6769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319" t="4851" r="21184" b="7315"/>
            <a:stretch/>
          </p:blipFill>
          <p:spPr bwMode="auto">
            <a:xfrm>
              <a:off x="5963694" y="2846341"/>
              <a:ext cx="1697012" cy="34624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5208740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90D6FB-C8AD-17CF-5068-8153A4D2C3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A7F7A8-07FD-01B3-8F1C-10C73D19C9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855121-DC15-2365-17CE-AD98CE9AC2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4768E1-3389-FE24-343C-D1A5760ED79E}"/>
              </a:ext>
            </a:extLst>
          </p:cNvPr>
          <p:cNvSpPr txBox="1"/>
          <p:nvPr/>
        </p:nvSpPr>
        <p:spPr>
          <a:xfrm>
            <a:off x="6873692" y="703545"/>
            <a:ext cx="2376264" cy="12003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H" dirty="0"/>
              <a:t>The array data is stored in a contiguous memory block, using native data types</a:t>
            </a:r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6C027001-4640-7562-1B6A-6239F78D7C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0791679"/>
              </p:ext>
            </p:extLst>
          </p:nvPr>
        </p:nvGraphicFramePr>
        <p:xfrm>
          <a:off x="911424" y="1052736"/>
          <a:ext cx="4406886" cy="4734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9654">
                  <a:extLst>
                    <a:ext uri="{9D8B030D-6E8A-4147-A177-3AD203B41FA5}">
                      <a16:colId xmlns:a16="http://schemas.microsoft.com/office/drawing/2014/main" val="192593557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1194640416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501113775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1120167580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241209916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3588069149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1236301219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1558425767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2776569343"/>
                    </a:ext>
                  </a:extLst>
                </a:gridCol>
              </a:tblGrid>
              <a:tr h="473452"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904975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637DD10C-3EC8-BB57-BACE-3BE7D2304643}"/>
              </a:ext>
            </a:extLst>
          </p:cNvPr>
          <p:cNvSpPr txBox="1"/>
          <p:nvPr/>
        </p:nvSpPr>
        <p:spPr>
          <a:xfrm>
            <a:off x="551384" y="1526188"/>
            <a:ext cx="122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dirty="0"/>
              <a:t>int64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46DAE04-FE39-7DF4-73FA-EC0C30FC9EBB}"/>
              </a:ext>
            </a:extLst>
          </p:cNvPr>
          <p:cNvSpPr txBox="1"/>
          <p:nvPr/>
        </p:nvSpPr>
        <p:spPr>
          <a:xfrm>
            <a:off x="839415" y="631344"/>
            <a:ext cx="1944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Memory block</a:t>
            </a:r>
          </a:p>
        </p:txBody>
      </p:sp>
    </p:spTree>
    <p:extLst>
      <p:ext uri="{BB962C8B-B14F-4D97-AF65-F5344CB8AC3E}">
        <p14:creationId xmlns:p14="http://schemas.microsoft.com/office/powerpoint/2010/main" val="39158963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90D6FB-C8AD-17CF-5068-8153A4D2C3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A7F7A8-07FD-01B3-8F1C-10C73D19C9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855121-DC15-2365-17CE-AD98CE9AC2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9</a:t>
            </a:fld>
            <a:endParaRPr lang="en-US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5377BC9B-D5C4-51BB-634B-8AACCB3DB7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124271"/>
              </p:ext>
            </p:extLst>
          </p:nvPr>
        </p:nvGraphicFramePr>
        <p:xfrm>
          <a:off x="911424" y="1052736"/>
          <a:ext cx="4406886" cy="4734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9654">
                  <a:extLst>
                    <a:ext uri="{9D8B030D-6E8A-4147-A177-3AD203B41FA5}">
                      <a16:colId xmlns:a16="http://schemas.microsoft.com/office/drawing/2014/main" val="192593557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1194640416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501113775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1120167580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241209916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3588069149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1236301219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1558425767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2776569343"/>
                    </a:ext>
                  </a:extLst>
                </a:gridCol>
              </a:tblGrid>
              <a:tr h="473452"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904975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2631CD9A-523A-9094-3367-FF8159A176C9}"/>
              </a:ext>
            </a:extLst>
          </p:cNvPr>
          <p:cNvSpPr txBox="1"/>
          <p:nvPr/>
        </p:nvSpPr>
        <p:spPr>
          <a:xfrm>
            <a:off x="551384" y="1526188"/>
            <a:ext cx="12241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dirty="0"/>
              <a:t>int64</a:t>
            </a:r>
          </a:p>
          <a:p>
            <a:pPr algn="ctr"/>
            <a:r>
              <a:rPr lang="en-CH" dirty="0"/>
              <a:t>8 bytes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583B5EB4-6273-66D6-FC27-C21A9DFDAB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3275569"/>
              </p:ext>
            </p:extLst>
          </p:nvPr>
        </p:nvGraphicFramePr>
        <p:xfrm>
          <a:off x="1847528" y="3043286"/>
          <a:ext cx="3127896" cy="15878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3948">
                  <a:extLst>
                    <a:ext uri="{9D8B030D-6E8A-4147-A177-3AD203B41FA5}">
                      <a16:colId xmlns:a16="http://schemas.microsoft.com/office/drawing/2014/main" val="2080692857"/>
                    </a:ext>
                  </a:extLst>
                </a:gridCol>
                <a:gridCol w="1563948">
                  <a:extLst>
                    <a:ext uri="{9D8B030D-6E8A-4147-A177-3AD203B41FA5}">
                      <a16:colId xmlns:a16="http://schemas.microsoft.com/office/drawing/2014/main" val="1812720496"/>
                    </a:ext>
                  </a:extLst>
                </a:gridCol>
              </a:tblGrid>
              <a:tr h="401758">
                <a:tc>
                  <a:txBody>
                    <a:bodyPr/>
                    <a:lstStyle/>
                    <a:p>
                      <a:r>
                        <a:rPr lang="en-CH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dtype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CH" sz="1800" b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int64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1231931"/>
                  </a:ext>
                </a:extLst>
              </a:tr>
              <a:tr h="401758">
                <a:tc>
                  <a:txBody>
                    <a:bodyPr/>
                    <a:lstStyle/>
                    <a:p>
                      <a:r>
                        <a:rPr lang="en-CH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ndim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CH" sz="1800" b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3214733"/>
                  </a:ext>
                </a:extLst>
              </a:tr>
              <a:tr h="401758">
                <a:tc>
                  <a:txBody>
                    <a:bodyPr/>
                    <a:lstStyle/>
                    <a:p>
                      <a:r>
                        <a:rPr lang="en-CH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shape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CH" sz="1800" b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(3, 3)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2452231"/>
                  </a:ext>
                </a:extLst>
              </a:tr>
              <a:tr h="382536">
                <a:tc>
                  <a:txBody>
                    <a:bodyPr/>
                    <a:lstStyle/>
                    <a:p>
                      <a:r>
                        <a:rPr lang="en-CH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strides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CH" sz="1800" b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(24, 8)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6865482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AB699E9D-3EF9-4505-515A-DDD5785706D6}"/>
              </a:ext>
            </a:extLst>
          </p:cNvPr>
          <p:cNvSpPr txBox="1"/>
          <p:nvPr/>
        </p:nvSpPr>
        <p:spPr>
          <a:xfrm>
            <a:off x="839415" y="631344"/>
            <a:ext cx="1944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Memory block</a:t>
            </a:r>
          </a:p>
        </p:txBody>
      </p:sp>
      <p:sp>
        <p:nvSpPr>
          <p:cNvPr id="12" name="Left Brace 11">
            <a:extLst>
              <a:ext uri="{FF2B5EF4-FFF2-40B4-BE49-F238E27FC236}">
                <a16:creationId xmlns:a16="http://schemas.microsoft.com/office/drawing/2014/main" id="{13FAB869-7F9F-DE79-4688-406EE3EE0CB4}"/>
              </a:ext>
            </a:extLst>
          </p:cNvPr>
          <p:cNvSpPr/>
          <p:nvPr/>
        </p:nvSpPr>
        <p:spPr>
          <a:xfrm rot="16200000">
            <a:off x="1499645" y="1578896"/>
            <a:ext cx="248369" cy="1435616"/>
          </a:xfrm>
          <a:prstGeom prst="lef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0A68FE8-43DE-B495-4675-023AEF015B66}"/>
              </a:ext>
            </a:extLst>
          </p:cNvPr>
          <p:cNvSpPr txBox="1"/>
          <p:nvPr/>
        </p:nvSpPr>
        <p:spPr>
          <a:xfrm>
            <a:off x="1086471" y="2354903"/>
            <a:ext cx="1378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dirty="0"/>
              <a:t>24 bytes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606BCB-584F-C7C7-AFC1-04E62C9E1124}"/>
              </a:ext>
            </a:extLst>
          </p:cNvPr>
          <p:cNvSpPr txBox="1"/>
          <p:nvPr/>
        </p:nvSpPr>
        <p:spPr>
          <a:xfrm>
            <a:off x="1775520" y="2636912"/>
            <a:ext cx="2592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b="1" dirty="0">
                <a:solidFill>
                  <a:schemeClr val="bg1">
                    <a:lumMod val="50000"/>
                  </a:schemeClr>
                </a:solidFill>
              </a:rPr>
              <a:t>NumPy array metadata</a:t>
            </a:r>
          </a:p>
        </p:txBody>
      </p:sp>
    </p:spTree>
    <p:extLst>
      <p:ext uri="{BB962C8B-B14F-4D97-AF65-F5344CB8AC3E}">
        <p14:creationId xmlns:p14="http://schemas.microsoft.com/office/powerpoint/2010/main" val="25408498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106640</TotalTime>
  <Words>3217</Words>
  <Application>Microsoft Macintosh PowerPoint</Application>
  <PresentationFormat>Widescreen</PresentationFormat>
  <Paragraphs>961</Paragraphs>
  <Slides>33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4" baseType="lpstr">
      <vt:lpstr>Aptos</vt:lpstr>
      <vt:lpstr>Arial</vt:lpstr>
      <vt:lpstr>Calibri</vt:lpstr>
      <vt:lpstr>Calibri Light</vt:lpstr>
      <vt:lpstr>Consolas</vt:lpstr>
      <vt:lpstr>Courier New</vt:lpstr>
      <vt:lpstr>Harding</vt:lpstr>
      <vt:lpstr>Helvetica Neue</vt:lpstr>
      <vt:lpstr>Source Sans Pro</vt:lpstr>
      <vt:lpstr>Wingdings</vt:lpstr>
      <vt:lpstr>Office Theme</vt:lpstr>
      <vt:lpstr>Code developed on small data set, how is it going to scale to the complete data set? </vt:lpstr>
      <vt:lpstr>PowerPoint Presentation</vt:lpstr>
      <vt:lpstr>NumPy – huh, yeah – what’s it good for?</vt:lpstr>
      <vt:lpstr>NumPy – huh, yeah – what’s it good for?</vt:lpstr>
      <vt:lpstr>Efficiency of NumPy</vt:lpstr>
      <vt:lpstr>Efficiency of NumPy</vt:lpstr>
      <vt:lpstr>NumPy’s memory efficiency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Operations that only change the metadata return a view, otherwise a new memory block needs to be allocated and they return a copy</vt:lpstr>
      <vt:lpstr>Operations that only change the metadata return a view, otherwise a new memory block needs to be allocated and they return a copy</vt:lpstr>
      <vt:lpstr>A special kind of view: broadcasting operations</vt:lpstr>
      <vt:lpstr>A special kind of view: broadcasting operations</vt:lpstr>
      <vt:lpstr>NumPy uses broadcasting to perform operation on arrays of different shape without having to allocate extra memory</vt:lpstr>
      <vt:lpstr>NumPy uses broadcasting to perform operation on arrays of different shape without having to allocate extra memory</vt:lpstr>
      <vt:lpstr>Rules of Broadcasting</vt:lpstr>
      <vt:lpstr>PowerPoint Presentation</vt:lpstr>
      <vt:lpstr>Vectorization</vt:lpstr>
      <vt:lpstr>Ufuncs     Aggregation functions</vt:lpstr>
      <vt:lpstr>For-loops in Python vs in C</vt:lpstr>
      <vt:lpstr>Exercise: vectorize the code</vt:lpstr>
      <vt:lpstr>Exercise: vectorize the code</vt:lpstr>
      <vt:lpstr>HERE INSERT Tabular Data SLIDES</vt:lpstr>
    </vt:vector>
  </TitlesOfParts>
  <Company>University of Pennsylvania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Pietro Berkes</dc:creator>
  <cp:lastModifiedBy>Metodieva, Verjinia</cp:lastModifiedBy>
  <cp:revision>1419</cp:revision>
  <cp:lastPrinted>2017-08-28T05:46:03Z</cp:lastPrinted>
  <dcterms:created xsi:type="dcterms:W3CDTF">2010-10-01T16:09:12Z</dcterms:created>
  <dcterms:modified xsi:type="dcterms:W3CDTF">2024-08-24T15:01:57Z</dcterms:modified>
</cp:coreProperties>
</file>